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 id="2147483764" r:id="rId2"/>
  </p:sldMasterIdLst>
  <p:notesMasterIdLst>
    <p:notesMasterId r:id="rId125"/>
  </p:notesMasterIdLst>
  <p:sldIdLst>
    <p:sldId id="38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6" r:id="rId20"/>
    <p:sldId id="272" r:id="rId21"/>
    <p:sldId id="273" r:id="rId22"/>
    <p:sldId id="274" r:id="rId23"/>
    <p:sldId id="275" r:id="rId24"/>
    <p:sldId id="277" r:id="rId25"/>
    <p:sldId id="278" r:id="rId26"/>
    <p:sldId id="279" r:id="rId27"/>
    <p:sldId id="280" r:id="rId28"/>
    <p:sldId id="281" r:id="rId29"/>
    <p:sldId id="286"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8" r:id="rId84"/>
    <p:sldId id="339" r:id="rId85"/>
    <p:sldId id="340" r:id="rId86"/>
    <p:sldId id="336" r:id="rId87"/>
    <p:sldId id="337" r:id="rId88"/>
    <p:sldId id="341" r:id="rId89"/>
    <p:sldId id="342" r:id="rId90"/>
    <p:sldId id="343" r:id="rId91"/>
    <p:sldId id="344" r:id="rId92"/>
    <p:sldId id="345" r:id="rId93"/>
    <p:sldId id="350" r:id="rId94"/>
    <p:sldId id="346" r:id="rId95"/>
    <p:sldId id="347" r:id="rId96"/>
    <p:sldId id="348" r:id="rId97"/>
    <p:sldId id="349" r:id="rId98"/>
    <p:sldId id="355" r:id="rId99"/>
    <p:sldId id="351" r:id="rId100"/>
    <p:sldId id="352" r:id="rId101"/>
    <p:sldId id="353" r:id="rId102"/>
    <p:sldId id="354"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6" r:id="rId120"/>
    <p:sldId id="372" r:id="rId121"/>
    <p:sldId id="373" r:id="rId122"/>
    <p:sldId id="374" r:id="rId123"/>
    <p:sldId id="375"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FACC7-F5D4-47F6-825E-C6CB940AEE21}" type="datetimeFigureOut">
              <a:rPr lang="tr-TR" smtClean="0"/>
              <a:t>24.04.2016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416A-EA76-47A3-92C4-8744D4151D9D}" type="slidenum">
              <a:rPr lang="tr-TR" smtClean="0"/>
              <a:t>‹#›</a:t>
            </a:fld>
            <a:endParaRPr lang="tr-TR"/>
          </a:p>
        </p:txBody>
      </p:sp>
    </p:spTree>
    <p:extLst>
      <p:ext uri="{BB962C8B-B14F-4D97-AF65-F5344CB8AC3E}">
        <p14:creationId xmlns:p14="http://schemas.microsoft.com/office/powerpoint/2010/main" val="319071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xfrm>
            <a:off x="381000" y="685800"/>
            <a:ext cx="6096000" cy="3429000"/>
          </a:xfrm>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141855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311015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136482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85732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266333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323773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3644889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144698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2403869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46762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251258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B61BEF0D-F0BB-DE4B-95CE-6DB70DBA9567}" type="datetimeFigureOut">
              <a:rPr lang="en-US" smtClean="0"/>
              <a:pPr/>
              <a:t>4/24/2016</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286917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www.igdirtso.org.tr/" TargetMode="External"/><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914401" y="2768600"/>
            <a:ext cx="105600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DEPO YÖNETİMİ</a:t>
            </a:r>
          </a:p>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(DEPO İŞLEMLERİ)</a:t>
            </a:r>
          </a:p>
          <a:p>
            <a:pPr lvl="0" algn="ctr" eaLnBrk="1" hangingPunct="1">
              <a:spcBef>
                <a:spcPts val="0"/>
              </a:spcBef>
              <a:buNone/>
            </a:pPr>
            <a:r>
              <a:rPr lang="tr-TR" altLang="tr-TR" sz="1800" b="1" dirty="0" err="1">
                <a:solidFill>
                  <a:srgbClr val="000000"/>
                </a:solidFill>
                <a:latin typeface="Times New Roman" pitchFamily="18" charset="0"/>
                <a:cs typeface="Times New Roman" pitchFamily="18" charset="0"/>
              </a:rPr>
              <a:t>Yrd.Doç.Dr</a:t>
            </a:r>
            <a:r>
              <a:rPr lang="tr-TR" altLang="tr-TR" sz="1800" b="1" dirty="0">
                <a:solidFill>
                  <a:srgbClr val="000000"/>
                </a:solidFill>
                <a:latin typeface="Times New Roman" pitchFamily="18" charset="0"/>
                <a:cs typeface="Times New Roman" pitchFamily="18" charset="0"/>
              </a:rPr>
              <a:t>. Sefa ALTIKAT</a:t>
            </a:r>
          </a:p>
        </p:txBody>
      </p:sp>
    </p:spTree>
    <p:extLst>
      <p:ext uri="{BB962C8B-B14F-4D97-AF65-F5344CB8AC3E}">
        <p14:creationId xmlns:p14="http://schemas.microsoft.com/office/powerpoint/2010/main" val="3462449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Depolamanın faydaları genel olarak sıralanırsa şu liste ortaya çıkacaktır</a:t>
            </a:r>
            <a:r>
              <a:rPr lang="tr-TR" dirty="0" smtClean="0"/>
              <a:t>:</a:t>
            </a:r>
            <a:endParaRPr lang="en-US" dirty="0"/>
          </a:p>
        </p:txBody>
      </p:sp>
      <p:sp>
        <p:nvSpPr>
          <p:cNvPr id="3" name="İçerik Yer Tutucusu 2"/>
          <p:cNvSpPr>
            <a:spLocks noGrp="1"/>
          </p:cNvSpPr>
          <p:nvPr>
            <p:ph idx="1"/>
          </p:nvPr>
        </p:nvSpPr>
        <p:spPr/>
        <p:txBody>
          <a:bodyPr>
            <a:normAutofit/>
          </a:bodyPr>
          <a:lstStyle/>
          <a:p>
            <a:r>
              <a:rPr lang="tr-TR" dirty="0"/>
              <a:t>Hazırlık maliyetlerini büyük miktarlara (adet vb.) yayma  – dağıtma </a:t>
            </a:r>
            <a:r>
              <a:rPr lang="tr-TR" dirty="0" smtClean="0"/>
              <a:t>olanağı</a:t>
            </a:r>
            <a:r>
              <a:rPr lang="tr-TR" dirty="0"/>
              <a:t> </a:t>
            </a:r>
            <a:r>
              <a:rPr lang="tr-TR" dirty="0" smtClean="0"/>
              <a:t>doğacaktır</a:t>
            </a:r>
            <a:r>
              <a:rPr lang="tr-TR" dirty="0"/>
              <a:t>.</a:t>
            </a:r>
            <a:endParaRPr lang="en-US" dirty="0"/>
          </a:p>
          <a:p>
            <a:r>
              <a:rPr lang="tr-TR" dirty="0" smtClean="0"/>
              <a:t>Daha </a:t>
            </a:r>
            <a:r>
              <a:rPr lang="tr-TR" dirty="0"/>
              <a:t>az kırtasiye çalışması ve idari işlem yapılacaktır.</a:t>
            </a:r>
            <a:endParaRPr lang="en-US" dirty="0"/>
          </a:p>
          <a:p>
            <a:r>
              <a:rPr lang="tr-TR" dirty="0" smtClean="0"/>
              <a:t>Birim </a:t>
            </a:r>
            <a:r>
              <a:rPr lang="tr-TR" dirty="0"/>
              <a:t>başına genel gider ve enerji maliyeti azalacaktır</a:t>
            </a:r>
            <a:r>
              <a:rPr lang="tr-TR" dirty="0" smtClean="0"/>
              <a:t>.</a:t>
            </a:r>
            <a:endParaRPr lang="en-US" dirty="0"/>
          </a:p>
          <a:p>
            <a:r>
              <a:rPr lang="tr-TR" dirty="0"/>
              <a:t>Bir mal cinsi müşteriler tarafından gerektiğinde ve ancak az miktarlarda alınıyorsa; müşteriler ile fabrika arasında stoklamaya ihtiyaç vardır ve depo bu stoklama işlevini yerine getirir.</a:t>
            </a:r>
            <a:endParaRPr lang="en-US" dirty="0"/>
          </a:p>
          <a:p>
            <a:r>
              <a:rPr lang="tr-TR" dirty="0" smtClean="0"/>
              <a:t>Depolar   </a:t>
            </a:r>
            <a:r>
              <a:rPr lang="tr-TR" dirty="0"/>
              <a:t>malların   üretildikleri   yerlerde   veya   tüketildikleri   yerlere   uygun mesafelerdeki noktalarda konuşlandırılır. Depolardan müşteri ve bayi </a:t>
            </a:r>
            <a:r>
              <a:rPr lang="tr-TR" dirty="0" smtClean="0"/>
              <a:t>taleplerini</a:t>
            </a:r>
            <a:r>
              <a:rPr lang="tr-TR" dirty="0"/>
              <a:t> </a:t>
            </a:r>
            <a:r>
              <a:rPr lang="tr-TR" dirty="0" smtClean="0"/>
              <a:t>en   </a:t>
            </a:r>
            <a:r>
              <a:rPr lang="tr-TR" dirty="0"/>
              <a:t>uygun   şekilde   karşılamaya   olanak   sağlanır. </a:t>
            </a:r>
            <a:r>
              <a:rPr lang="tr-TR" dirty="0" smtClean="0"/>
              <a:t>Depo   </a:t>
            </a:r>
            <a:r>
              <a:rPr lang="tr-TR" dirty="0"/>
              <a:t>uygun   bir   </a:t>
            </a:r>
            <a:r>
              <a:rPr lang="tr-TR" dirty="0" smtClean="0"/>
              <a:t>yerde</a:t>
            </a:r>
            <a:r>
              <a:rPr lang="tr-TR" dirty="0"/>
              <a:t> </a:t>
            </a:r>
            <a:r>
              <a:rPr lang="tr-TR" dirty="0" smtClean="0"/>
              <a:t>kurulmuşsa </a:t>
            </a:r>
            <a:r>
              <a:rPr lang="tr-TR" dirty="0"/>
              <a:t>nakliye maliyetlerine olumlu katkı yapacaktır.</a:t>
            </a:r>
            <a:endParaRPr lang="en-US" dirty="0"/>
          </a:p>
          <a:p>
            <a:endParaRPr lang="en-US" dirty="0"/>
          </a:p>
        </p:txBody>
      </p:sp>
    </p:spTree>
    <p:extLst>
      <p:ext uri="{BB962C8B-B14F-4D97-AF65-F5344CB8AC3E}">
        <p14:creationId xmlns:p14="http://schemas.microsoft.com/office/powerpoint/2010/main" val="41764317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 El Terminali ve </a:t>
            </a:r>
            <a:r>
              <a:rPr lang="tr-TR" b="1" dirty="0" err="1"/>
              <a:t>Elleçleme</a:t>
            </a:r>
            <a:r>
              <a:rPr lang="tr-TR" b="1" dirty="0"/>
              <a:t> Yöntemi İle Ürün Girişi</a:t>
            </a:r>
            <a:endParaRPr lang="en-US" dirty="0"/>
          </a:p>
        </p:txBody>
      </p:sp>
      <p:sp>
        <p:nvSpPr>
          <p:cNvPr id="3" name="İçerik Yer Tutucusu 2"/>
          <p:cNvSpPr>
            <a:spLocks noGrp="1"/>
          </p:cNvSpPr>
          <p:nvPr>
            <p:ph idx="1"/>
          </p:nvPr>
        </p:nvSpPr>
        <p:spPr/>
        <p:txBody>
          <a:bodyPr/>
          <a:lstStyle/>
          <a:p>
            <a:r>
              <a:rPr lang="tr-TR" dirty="0"/>
              <a:t>İrsaliye içeriği seçilen mal kabul alanına boşaltıldıktan sonra sayılır, hasar durumu kontrol edilir. Eksik, hasarlı ve fazla miktarlar irsaliye detayına girilerek irsaliye onaylanır. Bu onay ile sağlam fiili miktar kadar mal kabul bölgesi stokları artırılır. Satıcı bazında yapılan tanıma göre varsa eksik miktar stok girişi hiç yapmaz ya da EKSİK alanına giriş yaparak daha sonra </a:t>
            </a:r>
            <a:r>
              <a:rPr lang="tr-TR" dirty="0" err="1"/>
              <a:t>red</a:t>
            </a:r>
            <a:r>
              <a:rPr lang="tr-TR" dirty="0"/>
              <a:t> faturası kesilmesine imkân tanır. Fazla miktarlar </a:t>
            </a:r>
            <a:r>
              <a:rPr lang="tr-TR" dirty="0" err="1"/>
              <a:t>stoğa</a:t>
            </a:r>
            <a:r>
              <a:rPr lang="tr-TR" dirty="0"/>
              <a:t> giriş yapmaz, sadece takip için kaydedilir. Hasarlı miktar varsa bu da HURDA </a:t>
            </a:r>
            <a:r>
              <a:rPr lang="tr-TR" dirty="0" err="1"/>
              <a:t>lokasyonuna</a:t>
            </a:r>
            <a:r>
              <a:rPr lang="tr-TR" dirty="0"/>
              <a:t> stok olarak eklenir.</a:t>
            </a:r>
            <a:endParaRPr lang="en-US" dirty="0"/>
          </a:p>
          <a:p>
            <a:r>
              <a:rPr lang="tr-TR" dirty="0" smtClean="0"/>
              <a:t>Depoya   </a:t>
            </a:r>
            <a:r>
              <a:rPr lang="tr-TR" dirty="0"/>
              <a:t>girişi   yapılan   ürünler,   gerekirse   kalite   kontrol   uzmanları   tarafından incelenerek kalite-kontrolü yapılır.</a:t>
            </a:r>
            <a:endParaRPr lang="en-US" dirty="0"/>
          </a:p>
          <a:p>
            <a:endParaRPr lang="en-US" dirty="0"/>
          </a:p>
        </p:txBody>
      </p:sp>
    </p:spTree>
    <p:extLst>
      <p:ext uri="{BB962C8B-B14F-4D97-AF65-F5344CB8AC3E}">
        <p14:creationId xmlns:p14="http://schemas.microsoft.com/office/powerpoint/2010/main" val="4546316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3.4. Bilgisayar (Bilgi) Sistemi İle Ürün </a:t>
            </a:r>
            <a:r>
              <a:rPr lang="tr-TR" b="1" dirty="0" smtClean="0"/>
              <a:t>Girişi</a:t>
            </a:r>
            <a:endParaRPr lang="en-US" dirty="0"/>
          </a:p>
        </p:txBody>
      </p:sp>
      <p:sp>
        <p:nvSpPr>
          <p:cNvPr id="3" name="İçerik Yer Tutucusu 2"/>
          <p:cNvSpPr>
            <a:spLocks noGrp="1"/>
          </p:cNvSpPr>
          <p:nvPr>
            <p:ph idx="1"/>
          </p:nvPr>
        </p:nvSpPr>
        <p:spPr>
          <a:xfrm>
            <a:off x="437624" y="1691322"/>
            <a:ext cx="4327559" cy="4722357"/>
          </a:xfrm>
        </p:spPr>
        <p:txBody>
          <a:bodyPr>
            <a:normAutofit/>
          </a:bodyPr>
          <a:lstStyle/>
          <a:p>
            <a:r>
              <a:rPr lang="tr-TR" dirty="0"/>
              <a:t>Malzemelerin geliş aşamasından giriş sonrası kayıtlarına kadar ambar yönetiminin uygulayacağı birtakım işler vardır. Bir satın alma talebi, form üzerinde ilgili kişiden onayını alarak ambara gelir.</a:t>
            </a:r>
            <a:endParaRPr lang="en-US" dirty="0"/>
          </a:p>
          <a:p>
            <a:r>
              <a:rPr lang="tr-TR" dirty="0"/>
              <a:t>Ambar memuru bu satın alma talebini öncelikle stok ve sarf malzemesi olarak ayırır, bu ayırım sonrası stok olan talebin kodu yok ise bilgi sisteminden kod alarak talebi aynı sisteme girer. Şayet stok olacak malzeme ile sarf olan malzeme aynı talepte ise sisteme stok malzemesi ile sarf malzemesi ayrı ayrı girilmek zorundadır.</a:t>
            </a:r>
            <a:endParaRPr lang="en-US" dirty="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3" y="1691321"/>
            <a:ext cx="6239886" cy="41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6967471" y="5939236"/>
            <a:ext cx="2318198" cy="369332"/>
          </a:xfrm>
          <a:prstGeom prst="rect">
            <a:avLst/>
          </a:prstGeom>
          <a:noFill/>
        </p:spPr>
        <p:txBody>
          <a:bodyPr wrap="square" rtlCol="0">
            <a:spAutoFit/>
          </a:bodyPr>
          <a:lstStyle/>
          <a:p>
            <a:pPr algn="ctr"/>
            <a:r>
              <a:rPr lang="tr-TR" b="1" dirty="0"/>
              <a:t>Satın alma talebi</a:t>
            </a:r>
            <a:endParaRPr lang="en-US" dirty="0"/>
          </a:p>
        </p:txBody>
      </p:sp>
    </p:spTree>
    <p:extLst>
      <p:ext uri="{BB962C8B-B14F-4D97-AF65-F5344CB8AC3E}">
        <p14:creationId xmlns:p14="http://schemas.microsoft.com/office/powerpoint/2010/main" val="22371653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 y="0"/>
            <a:ext cx="12187237" cy="420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4903887" y="4030418"/>
            <a:ext cx="2408607" cy="347730"/>
          </a:xfrm>
        </p:spPr>
        <p:txBody>
          <a:bodyPr>
            <a:normAutofit fontScale="92500" lnSpcReduction="10000"/>
          </a:bodyPr>
          <a:lstStyle/>
          <a:p>
            <a:pPr marL="0" indent="0">
              <a:buNone/>
            </a:pPr>
            <a:r>
              <a:rPr lang="tr-TR" b="1" dirty="0" smtClean="0"/>
              <a:t>Mal </a:t>
            </a:r>
            <a:r>
              <a:rPr lang="tr-TR" b="1" dirty="0"/>
              <a:t>giriş işlemleri</a:t>
            </a:r>
            <a:endParaRPr lang="en-US" dirty="0"/>
          </a:p>
          <a:p>
            <a:endParaRPr lang="en-US" dirty="0"/>
          </a:p>
        </p:txBody>
      </p:sp>
      <p:sp>
        <p:nvSpPr>
          <p:cNvPr id="4" name="Metin kutusu 3"/>
          <p:cNvSpPr txBox="1"/>
          <p:nvPr/>
        </p:nvSpPr>
        <p:spPr>
          <a:xfrm>
            <a:off x="618186" y="5061398"/>
            <a:ext cx="10444766" cy="1200329"/>
          </a:xfrm>
          <a:prstGeom prst="rect">
            <a:avLst/>
          </a:prstGeom>
          <a:noFill/>
        </p:spPr>
        <p:txBody>
          <a:bodyPr wrap="square" rtlCol="0">
            <a:spAutoFit/>
          </a:bodyPr>
          <a:lstStyle/>
          <a:p>
            <a:pPr algn="ctr"/>
            <a:r>
              <a:rPr lang="tr-TR" dirty="0"/>
              <a:t>Sipariş sonrası gelen malzemeler kodlu ise bilgi sistemine giriş yapılarak ambar kayıtlarına eklenir. Malzeme stok değilse “malzeme hizmet tesellüm formu”  düzenlenerek ilgili kişiden onay alınır ve fatura fotokopisiyle birlikte ilgili departmana teslim edilir.</a:t>
            </a:r>
            <a:endParaRPr lang="en-US" dirty="0"/>
          </a:p>
          <a:p>
            <a:endParaRPr lang="en-US" dirty="0"/>
          </a:p>
        </p:txBody>
      </p:sp>
    </p:spTree>
    <p:extLst>
      <p:ext uri="{BB962C8B-B14F-4D97-AF65-F5344CB8AC3E}">
        <p14:creationId xmlns:p14="http://schemas.microsoft.com/office/powerpoint/2010/main" val="520140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32" y="594017"/>
            <a:ext cx="9689231" cy="480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313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Ambara gelen malzeme satıcı firma ve kargo ile teslim edilirken irsaliye ile miktar bakımından   karşılaştırılır.   Eksik   malzeme   olup   olmadığı   kontrol   edildikten   sonra malzemenin gözle görülür hatası (Örneğin; kimyasal bidonundaki sızıntı, </a:t>
            </a:r>
            <a:r>
              <a:rPr lang="tr-TR" dirty="0" err="1"/>
              <a:t>flanş</a:t>
            </a:r>
            <a:r>
              <a:rPr lang="tr-TR" dirty="0"/>
              <a:t> üzerinde çatlak ezik vs.) olup olmadığı tespit edilerek irsaliyede belirtilen sipariş numarasından bilgi sistemi  ile  karşılaştırılır. Tüm bu  kontroller  doğru ise irsaliye  imzalanır  ve bir  kopyası satıcıya verilerek teslim alınır. Teslim alınan malzeme mal kabul sahasına alınır. Siparişi oluşturan ilgili kişiye haber verilerek (mail veya telefon ile) ambara malzemenin istenilen niteliklere sahip olup olmadığını kontrol edilmesi sağlanır.</a:t>
            </a:r>
            <a:endParaRPr lang="en-US" dirty="0"/>
          </a:p>
          <a:p>
            <a:r>
              <a:rPr lang="tr-TR" dirty="0"/>
              <a:t>Malzeme doğru ise yani stoklu ise bilgi sistemine, değil ise “malzeme hizmet tesellüm </a:t>
            </a:r>
            <a:r>
              <a:rPr lang="tr-TR" dirty="0" err="1"/>
              <a:t>formu”na</a:t>
            </a:r>
            <a:r>
              <a:rPr lang="tr-TR" dirty="0"/>
              <a:t> ilgili kişiden imza alarak stok kayıtlarına bu siparişi girmiş olur. Bu aşamadan sonra stoklara girecek malzemeler ambar memuru tarafından üzerine etiket yazılarak ilgili raflara kaldırır</a:t>
            </a:r>
            <a:r>
              <a:rPr lang="tr-TR" dirty="0" smtClean="0"/>
              <a:t>.</a:t>
            </a:r>
            <a:endParaRPr lang="en-US" dirty="0"/>
          </a:p>
        </p:txBody>
      </p:sp>
    </p:spTree>
    <p:extLst>
      <p:ext uri="{BB962C8B-B14F-4D97-AF65-F5344CB8AC3E}">
        <p14:creationId xmlns:p14="http://schemas.microsoft.com/office/powerpoint/2010/main" val="40073824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4. TESLİM VE TESELLÜM </a:t>
            </a:r>
            <a:r>
              <a:rPr lang="tr-TR" b="1" dirty="0" smtClean="0"/>
              <a:t>İŞLEMLERİ</a:t>
            </a:r>
            <a:endParaRPr lang="en-US" dirty="0"/>
          </a:p>
        </p:txBody>
      </p:sp>
      <p:sp>
        <p:nvSpPr>
          <p:cNvPr id="3" name="İçerik Yer Tutucusu 2"/>
          <p:cNvSpPr>
            <a:spLocks noGrp="1"/>
          </p:cNvSpPr>
          <p:nvPr>
            <p:ph idx="1"/>
          </p:nvPr>
        </p:nvSpPr>
        <p:spPr/>
        <p:txBody>
          <a:bodyPr/>
          <a:lstStyle/>
          <a:p>
            <a:r>
              <a:rPr lang="tr-TR" b="1" dirty="0"/>
              <a:t>Tesellüm:  </a:t>
            </a:r>
            <a:r>
              <a:rPr lang="tr-TR" dirty="0"/>
              <a:t>Malzemeyi  teslim  eden  yetkili  personel  ile  teslim  alan  firma yetkilisi tarafından birlikte yürütülen, belgelendirilmiş teslimat işlemidir.</a:t>
            </a:r>
            <a:endParaRPr lang="en-US" dirty="0"/>
          </a:p>
          <a:p>
            <a:r>
              <a:rPr lang="tr-TR" b="1" dirty="0" smtClean="0"/>
              <a:t>Ambar  </a:t>
            </a:r>
            <a:r>
              <a:rPr lang="tr-TR" b="1" dirty="0"/>
              <a:t>tesellüm fişi:  </a:t>
            </a:r>
            <a:r>
              <a:rPr lang="tr-TR" dirty="0"/>
              <a:t>Üçüncü  taraf  lojistik  hizmet  üreten  firma  </a:t>
            </a:r>
            <a:r>
              <a:rPr lang="tr-TR" dirty="0" smtClean="0"/>
              <a:t>tarafından,</a:t>
            </a:r>
            <a:r>
              <a:rPr lang="tr-TR" dirty="0"/>
              <a:t> </a:t>
            </a:r>
            <a:r>
              <a:rPr lang="tr-TR" dirty="0" smtClean="0"/>
              <a:t>nakliyesini  </a:t>
            </a:r>
            <a:r>
              <a:rPr lang="tr-TR" dirty="0"/>
              <a:t>organize  ettiği  eşyalar  için  düzenlediği,  gönderenin,  alıcının  ve taşıyıcının imzalarının bulunduğu, yük ve adres bilgilerini içeren belgedir.</a:t>
            </a:r>
            <a:endParaRPr lang="en-US" dirty="0"/>
          </a:p>
          <a:p>
            <a:r>
              <a:rPr lang="tr-TR" b="1" dirty="0" smtClean="0"/>
              <a:t>Ambar </a:t>
            </a:r>
            <a:r>
              <a:rPr lang="tr-TR" b="1" dirty="0"/>
              <a:t>tesellüm belgesi: </a:t>
            </a:r>
            <a:r>
              <a:rPr lang="tr-TR" dirty="0"/>
              <a:t>Depolama, taşıma ve /veya katma değerli hizmetler sunmak üzere söz konusu hizmeti veren firma, tedarikçi veya müşterilerden malı teslim ederken imzalama ve kaşeleme suretiyle söz konusu eşyaların ilgili tarafın sorumluluğuna geçtiğini bildiren belgedir.</a:t>
            </a:r>
            <a:endParaRPr lang="en-US" dirty="0"/>
          </a:p>
          <a:p>
            <a:endParaRPr lang="en-US" dirty="0"/>
          </a:p>
        </p:txBody>
      </p:sp>
    </p:spTree>
    <p:extLst>
      <p:ext uri="{BB962C8B-B14F-4D97-AF65-F5344CB8AC3E}">
        <p14:creationId xmlns:p14="http://schemas.microsoft.com/office/powerpoint/2010/main" val="4429824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4.1. Teslim </a:t>
            </a:r>
            <a:r>
              <a:rPr lang="tr-TR" b="1" dirty="0" smtClean="0"/>
              <a:t>İşlemleri</a:t>
            </a:r>
            <a:endParaRPr lang="en-US" dirty="0"/>
          </a:p>
        </p:txBody>
      </p:sp>
      <p:sp>
        <p:nvSpPr>
          <p:cNvPr id="3" name="İçerik Yer Tutucusu 2"/>
          <p:cNvSpPr>
            <a:spLocks noGrp="1"/>
          </p:cNvSpPr>
          <p:nvPr>
            <p:ph idx="1"/>
          </p:nvPr>
        </p:nvSpPr>
        <p:spPr>
          <a:xfrm>
            <a:off x="1261872" y="1828801"/>
            <a:ext cx="2022241" cy="4095482"/>
          </a:xfrm>
        </p:spPr>
        <p:txBody>
          <a:bodyPr/>
          <a:lstStyle/>
          <a:p>
            <a:r>
              <a:rPr lang="tr-TR" dirty="0"/>
              <a:t>Teslimat</a:t>
            </a:r>
            <a:endParaRPr lang="en-US" dirty="0"/>
          </a:p>
          <a:p>
            <a:r>
              <a:rPr lang="tr-TR" dirty="0" smtClean="0"/>
              <a:t>Sistem </a:t>
            </a:r>
            <a:r>
              <a:rPr lang="tr-TR" dirty="0"/>
              <a:t>kayıt</a:t>
            </a:r>
            <a:endParaRPr lang="en-US" dirty="0"/>
          </a:p>
          <a:p>
            <a:r>
              <a:rPr lang="tr-TR" dirty="0" smtClean="0"/>
              <a:t>Numune </a:t>
            </a:r>
            <a:r>
              <a:rPr lang="tr-TR" dirty="0"/>
              <a:t>alma</a:t>
            </a:r>
            <a:endParaRPr lang="en-US" dirty="0"/>
          </a:p>
          <a:p>
            <a:r>
              <a:rPr lang="tr-TR" dirty="0" smtClean="0"/>
              <a:t>Muayene</a:t>
            </a:r>
            <a:endParaRPr lang="en-US" dirty="0"/>
          </a:p>
          <a:p>
            <a:r>
              <a:rPr lang="tr-TR" dirty="0" smtClean="0"/>
              <a:t>Tesellüm</a:t>
            </a:r>
            <a:endParaRPr lang="en-US" dirty="0"/>
          </a:p>
          <a:p>
            <a:pPr marL="0" indent="0">
              <a:buNone/>
            </a:pPr>
            <a:r>
              <a:rPr lang="tr-TR" dirty="0"/>
              <a:t/>
            </a:r>
            <a:br>
              <a:rPr lang="tr-TR" dirty="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706" y="1828801"/>
            <a:ext cx="3742989" cy="367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973626" y="5554951"/>
            <a:ext cx="4237148" cy="369332"/>
          </a:xfrm>
          <a:prstGeom prst="rect">
            <a:avLst/>
          </a:prstGeom>
          <a:noFill/>
        </p:spPr>
        <p:txBody>
          <a:bodyPr wrap="square" rtlCol="0">
            <a:spAutoFit/>
          </a:bodyPr>
          <a:lstStyle/>
          <a:p>
            <a:pPr algn="just"/>
            <a:r>
              <a:rPr lang="tr-TR" b="1" dirty="0" smtClean="0"/>
              <a:t>Sisteme </a:t>
            </a:r>
            <a:r>
              <a:rPr lang="tr-TR" b="1" dirty="0"/>
              <a:t>kayıt için barkod </a:t>
            </a:r>
            <a:r>
              <a:rPr lang="tr-TR" b="1" dirty="0" smtClean="0"/>
              <a:t>okutma</a:t>
            </a:r>
            <a:endParaRPr lang="en-US" dirty="0"/>
          </a:p>
        </p:txBody>
      </p:sp>
    </p:spTree>
    <p:extLst>
      <p:ext uri="{BB962C8B-B14F-4D97-AF65-F5344CB8AC3E}">
        <p14:creationId xmlns:p14="http://schemas.microsoft.com/office/powerpoint/2010/main" val="15125353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3232" y="309093"/>
            <a:ext cx="9692640" cy="686770"/>
          </a:xfrm>
        </p:spPr>
        <p:txBody>
          <a:bodyPr>
            <a:normAutofit fontScale="90000"/>
          </a:bodyPr>
          <a:lstStyle/>
          <a:p>
            <a:r>
              <a:rPr lang="tr-TR" b="1" dirty="0"/>
              <a:t>4.1.1. </a:t>
            </a:r>
            <a:r>
              <a:rPr lang="tr-TR" b="1" dirty="0" smtClean="0"/>
              <a:t>Teslimat</a:t>
            </a:r>
            <a:endParaRPr lang="en-US" dirty="0"/>
          </a:p>
        </p:txBody>
      </p:sp>
      <p:sp>
        <p:nvSpPr>
          <p:cNvPr id="3" name="İçerik Yer Tutucusu 2"/>
          <p:cNvSpPr>
            <a:spLocks noGrp="1"/>
          </p:cNvSpPr>
          <p:nvPr>
            <p:ph idx="1"/>
          </p:nvPr>
        </p:nvSpPr>
        <p:spPr>
          <a:xfrm>
            <a:off x="713232" y="1210614"/>
            <a:ext cx="3330734" cy="4881093"/>
          </a:xfrm>
        </p:spPr>
        <p:txBody>
          <a:bodyPr>
            <a:normAutofit lnSpcReduction="10000"/>
          </a:bodyPr>
          <a:lstStyle/>
          <a:p>
            <a:r>
              <a:rPr lang="tr-TR" dirty="0"/>
              <a:t>Taşıyıcı  firma,  teslimatını  yapacağı  ürünün  barkodunu  okutarak  veya  terminal üzerinde listeden seçerek işlem yapacağı ürünü tanımlar. Daha sonra terminal ekranındaki listeden “teslimat’’ işlemini seçen dağıtıcı/çalışan, teslim alan kişiye ait bilgileri (isim/</a:t>
            </a:r>
            <a:r>
              <a:rPr lang="tr-TR" dirty="0" err="1"/>
              <a:t>soyad</a:t>
            </a:r>
            <a:r>
              <a:rPr lang="tr-TR" dirty="0"/>
              <a:t> vb.) bilgilerin girişini yapıp kaydettikten sonra teslim alan kişinin imzası elektronik ortamda alınarak terminal üzerine kaydedilir. Tüm bu işlemler tarih ve saatiyle beraber veri tabanına kaydedilir.</a:t>
            </a:r>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567" y="1210614"/>
            <a:ext cx="7102516" cy="332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634371" y="4748114"/>
            <a:ext cx="4262907" cy="646331"/>
          </a:xfrm>
          <a:prstGeom prst="rect">
            <a:avLst/>
          </a:prstGeom>
          <a:noFill/>
        </p:spPr>
        <p:txBody>
          <a:bodyPr wrap="square" rtlCol="0">
            <a:spAutoFit/>
          </a:bodyPr>
          <a:lstStyle/>
          <a:p>
            <a:r>
              <a:rPr lang="tr-TR" b="1" dirty="0" smtClean="0"/>
              <a:t>Teslimatı </a:t>
            </a:r>
            <a:r>
              <a:rPr lang="tr-TR" b="1" dirty="0"/>
              <a:t>yapılacak ürün girişleri</a:t>
            </a:r>
            <a:endParaRPr lang="en-US" dirty="0"/>
          </a:p>
          <a:p>
            <a:endParaRPr lang="en-US" dirty="0"/>
          </a:p>
        </p:txBody>
      </p:sp>
    </p:spTree>
    <p:extLst>
      <p:ext uri="{BB962C8B-B14F-4D97-AF65-F5344CB8AC3E}">
        <p14:creationId xmlns:p14="http://schemas.microsoft.com/office/powerpoint/2010/main" val="2370189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631" y="170600"/>
            <a:ext cx="8596737" cy="586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641455" y="6036945"/>
            <a:ext cx="4031088" cy="646331"/>
          </a:xfrm>
          <a:prstGeom prst="rect">
            <a:avLst/>
          </a:prstGeom>
          <a:noFill/>
        </p:spPr>
        <p:txBody>
          <a:bodyPr wrap="square" rtlCol="0">
            <a:spAutoFit/>
          </a:bodyPr>
          <a:lstStyle/>
          <a:p>
            <a:pPr algn="ctr"/>
            <a:r>
              <a:rPr lang="tr-TR" b="1" dirty="0" smtClean="0"/>
              <a:t>Teslimat </a:t>
            </a:r>
            <a:r>
              <a:rPr lang="tr-TR" b="1" dirty="0"/>
              <a:t>bilgi giriş işlemleri</a:t>
            </a:r>
            <a:endParaRPr lang="en-US" dirty="0"/>
          </a:p>
          <a:p>
            <a:endParaRPr lang="en-US" dirty="0"/>
          </a:p>
        </p:txBody>
      </p:sp>
    </p:spTree>
    <p:extLst>
      <p:ext uri="{BB962C8B-B14F-4D97-AF65-F5344CB8AC3E}">
        <p14:creationId xmlns:p14="http://schemas.microsoft.com/office/powerpoint/2010/main" val="7713269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4.1.2. Numune Alma</a:t>
            </a:r>
            <a:r>
              <a:rPr lang="en-US" dirty="0"/>
              <a:t/>
            </a:r>
            <a:br>
              <a:rPr lang="en-US" dirty="0"/>
            </a:br>
            <a:endParaRPr lang="en-US" dirty="0"/>
          </a:p>
        </p:txBody>
      </p:sp>
      <p:sp>
        <p:nvSpPr>
          <p:cNvPr id="3" name="İçerik Yer Tutucusu 2"/>
          <p:cNvSpPr>
            <a:spLocks noGrp="1"/>
          </p:cNvSpPr>
          <p:nvPr>
            <p:ph idx="1"/>
          </p:nvPr>
        </p:nvSpPr>
        <p:spPr>
          <a:xfrm>
            <a:off x="340002" y="1236372"/>
            <a:ext cx="3181339" cy="4881093"/>
          </a:xfrm>
        </p:spPr>
        <p:txBody>
          <a:bodyPr>
            <a:normAutofit/>
          </a:bodyPr>
          <a:lstStyle/>
          <a:p>
            <a:pPr algn="ctr"/>
            <a:r>
              <a:rPr lang="tr-TR" dirty="0"/>
              <a:t>Satın  alınan  mal,  yüklenici  tarafından  ofisçe  bildirilen  depoya  teslim  edilir  ve muayene işlemleri başlatılır.</a:t>
            </a:r>
            <a:endParaRPr lang="en-US" dirty="0"/>
          </a:p>
          <a:p>
            <a:pPr algn="ctr"/>
            <a:r>
              <a:rPr lang="tr-TR" dirty="0" smtClean="0"/>
              <a:t>Geçici </a:t>
            </a:r>
            <a:r>
              <a:rPr lang="tr-TR" dirty="0"/>
              <a:t>tesellüm tutanağı hazırlanır ve bu tutanak ile depolara geçici tesellümü yapılan maldan  parti  numuneleri yetkili  kişiler tarafından  alınır.  Numune  alma,  malın  muayene edileceği yere göre değişebilir.</a:t>
            </a:r>
            <a:endParaRPr lang="en-US" dirty="0"/>
          </a:p>
          <a:p>
            <a:endParaRPr lang="en-US" dirty="0"/>
          </a:p>
        </p:txBody>
      </p:sp>
      <p:sp>
        <p:nvSpPr>
          <p:cNvPr id="4" name="Metin kutusu 3"/>
          <p:cNvSpPr txBox="1"/>
          <p:nvPr/>
        </p:nvSpPr>
        <p:spPr>
          <a:xfrm>
            <a:off x="3928056" y="1210614"/>
            <a:ext cx="6619741" cy="5078313"/>
          </a:xfrm>
          <a:prstGeom prst="rect">
            <a:avLst/>
          </a:prstGeom>
          <a:noFill/>
        </p:spPr>
        <p:txBody>
          <a:bodyPr wrap="square" rtlCol="0">
            <a:spAutoFit/>
          </a:bodyPr>
          <a:lstStyle/>
          <a:p>
            <a:pPr marL="285750" indent="-285750">
              <a:buFont typeface="Arial" panose="020B0604020202020204" pitchFamily="34" charset="0"/>
              <a:buChar char="•"/>
            </a:pPr>
            <a:r>
              <a:rPr lang="tr-TR" dirty="0"/>
              <a:t>Malın teslim yerinde muayene edilmemesi hâlinde numune alma komisyonu, numuneleri aldıktan sonra numune alma ve sevk tutanağını üç nüsha olarak düzenler. Numune alımında bulunmuşsa yüklenici ya da vekilin de imzasını alarak bu tutanağın bir nüshasını yüklenici ya da vekiline verir, bir nüshasını numune ile birlikte muayene komisyonuna gönderir, diğer nüshasını ise muhafaza eder</a:t>
            </a:r>
            <a:r>
              <a:rPr lang="tr-TR" dirty="0" smtClean="0"/>
              <a:t>.</a:t>
            </a:r>
          </a:p>
          <a:p>
            <a:endParaRPr lang="en-US" dirty="0"/>
          </a:p>
          <a:p>
            <a:pPr marL="285750" indent="-285750">
              <a:buFont typeface="Arial" panose="020B0604020202020204" pitchFamily="34" charset="0"/>
              <a:buChar char="•"/>
            </a:pPr>
            <a:r>
              <a:rPr lang="tr-TR" dirty="0" smtClean="0"/>
              <a:t>Mal </a:t>
            </a:r>
            <a:r>
              <a:rPr lang="tr-TR" dirty="0"/>
              <a:t>teslim yerinde muayene edilecekse muayene komisyonu, numune alma komisyonu olarak da görev yapar ve numuneleri alır. Numune alma ve sevk tutanağını iki nüsha olarak düzenler. Numune alımında bulunmuşsa yüklenici ya da vekilin de imzasını alarak bu tutanağın bir nüshasını yüklenici ya da vekiline verir, bir nüshasını ise muhafaza eder.</a:t>
            </a:r>
            <a:endParaRPr lang="en-US" dirty="0"/>
          </a:p>
          <a:p>
            <a:r>
              <a:rPr lang="tr-TR" dirty="0"/>
              <a:t/>
            </a:r>
            <a:br>
              <a:rPr lang="tr-TR" dirty="0"/>
            </a:br>
            <a:endParaRPr lang="en-US" dirty="0"/>
          </a:p>
        </p:txBody>
      </p:sp>
    </p:spTree>
    <p:extLst>
      <p:ext uri="{BB962C8B-B14F-4D97-AF65-F5344CB8AC3E}">
        <p14:creationId xmlns:p14="http://schemas.microsoft.com/office/powerpoint/2010/main" val="150007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1.3.4. Depolamanın Gerekli Olduğu </a:t>
            </a:r>
            <a:r>
              <a:rPr lang="tr-TR" b="1" dirty="0" smtClean="0"/>
              <a:t>Durumlar</a:t>
            </a:r>
            <a:endParaRPr lang="en-US" dirty="0"/>
          </a:p>
        </p:txBody>
      </p:sp>
      <p:sp>
        <p:nvSpPr>
          <p:cNvPr id="3" name="İçerik Yer Tutucusu 2"/>
          <p:cNvSpPr>
            <a:spLocks noGrp="1"/>
          </p:cNvSpPr>
          <p:nvPr>
            <p:ph idx="1"/>
          </p:nvPr>
        </p:nvSpPr>
        <p:spPr/>
        <p:txBody>
          <a:bodyPr/>
          <a:lstStyle/>
          <a:p>
            <a:r>
              <a:rPr lang="tr-TR" dirty="0"/>
              <a:t>Depolamanın neden önemli ve gerekli olduğu kadar gerekliliğin hangi noktada başladığının tespiti de çok önemlidir.</a:t>
            </a:r>
            <a:endParaRPr lang="en-US" dirty="0"/>
          </a:p>
          <a:p>
            <a:r>
              <a:rPr lang="tr-TR" dirty="0" smtClean="0"/>
              <a:t>Çok </a:t>
            </a:r>
            <a:r>
              <a:rPr lang="tr-TR" dirty="0"/>
              <a:t>farklı ürünler, iş süreçleri ve müşteri istekleri dikkate aldığında bu gerekliliğin iyi bir veri analizi ve hesapla ortaya çıkacağı açıktır.</a:t>
            </a:r>
            <a:endParaRPr lang="en-US" dirty="0"/>
          </a:p>
          <a:p>
            <a:r>
              <a:rPr lang="tr-TR" dirty="0" smtClean="0"/>
              <a:t>Depolamanın </a:t>
            </a:r>
            <a:r>
              <a:rPr lang="tr-TR" dirty="0"/>
              <a:t>neden gerekli olduğu tamamen bir hesaplama işidir. İyi hesap için ön koşul iyi bir veri analizidir. Veri yoksa hesap yapılamayacaktır.  Hesabı iyi yapılmayan bir depoya gerçekte hiç gereksinim olmadığı da ortaya çıkabilir.</a:t>
            </a:r>
            <a:endParaRPr lang="en-US" dirty="0"/>
          </a:p>
          <a:p>
            <a:endParaRPr lang="en-US" dirty="0"/>
          </a:p>
        </p:txBody>
      </p:sp>
    </p:spTree>
    <p:extLst>
      <p:ext uri="{BB962C8B-B14F-4D97-AF65-F5344CB8AC3E}">
        <p14:creationId xmlns:p14="http://schemas.microsoft.com/office/powerpoint/2010/main" val="29212964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4.1.3. </a:t>
            </a:r>
            <a:r>
              <a:rPr lang="tr-TR" b="1" dirty="0" smtClean="0"/>
              <a:t>Muayene</a:t>
            </a:r>
            <a:endParaRPr lang="en-US" dirty="0"/>
          </a:p>
        </p:txBody>
      </p:sp>
      <p:sp>
        <p:nvSpPr>
          <p:cNvPr id="3" name="İçerik Yer Tutucusu 2"/>
          <p:cNvSpPr>
            <a:spLocks noGrp="1"/>
          </p:cNvSpPr>
          <p:nvPr>
            <p:ph idx="1"/>
          </p:nvPr>
        </p:nvSpPr>
        <p:spPr/>
        <p:txBody>
          <a:bodyPr/>
          <a:lstStyle/>
          <a:p>
            <a:r>
              <a:rPr lang="tr-TR" dirty="0"/>
              <a:t>Muayene işlemlerinde ise maldan partiyi temsil edecek sayıda alınan numuneler veya tamamı  öncelikle  görünüş,  ambalajlama,  etiketleme  vb.  fiziksel  özellikleri  yönünden incelenir. Yapılan incelemede siparişlerde belirtilen ambalajlama ve etiketleme gibi düzeltilebilir hatalar veya eksiklikler dışında malın siparişte belirtilen diğer fiziksel özelliklerine uygun bulunmaması hâlinde diğer muayeneler yapılmadan mal reddedilir.</a:t>
            </a:r>
            <a:endParaRPr lang="en-US" dirty="0"/>
          </a:p>
          <a:p>
            <a:r>
              <a:rPr lang="tr-TR" dirty="0"/>
              <a:t> </a:t>
            </a:r>
            <a:r>
              <a:rPr lang="tr-TR" dirty="0" smtClean="0"/>
              <a:t>Malın </a:t>
            </a:r>
            <a:r>
              <a:rPr lang="tr-TR" dirty="0"/>
              <a:t>muayenesinde, sadece etiketleme ve ambalajlamasında eksiklik ve/veya kusur tespit edilmesi hâlinde yüklenici, siparişlerde belirtilen muayene süresi içinde etiketleme ve ambalajlanmasında tespit edilen eksiklikleri belirten şartlara göre tamamlar ve kusurlarını düzeltir.</a:t>
            </a:r>
            <a:endParaRPr lang="en-US" dirty="0"/>
          </a:p>
          <a:p>
            <a:endParaRPr lang="en-US" dirty="0"/>
          </a:p>
        </p:txBody>
      </p:sp>
    </p:spTree>
    <p:extLst>
      <p:ext uri="{BB962C8B-B14F-4D97-AF65-F5344CB8AC3E}">
        <p14:creationId xmlns:p14="http://schemas.microsoft.com/office/powerpoint/2010/main" val="30152691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4.1.4. Tesellüm</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Siparişe bağlanacak mallardan muayenesi tamamlanan hasar görmemiş numuneler, yükleniciye iade edilmek üzere ilgili birime muayene sonucu ile birlikte yazı ekinde gönderilir.</a:t>
            </a:r>
            <a:endParaRPr lang="en-US" dirty="0"/>
          </a:p>
          <a:p>
            <a:r>
              <a:rPr lang="tr-TR" dirty="0"/>
              <a:t> </a:t>
            </a:r>
            <a:endParaRPr lang="en-US" dirty="0"/>
          </a:p>
          <a:p>
            <a:r>
              <a:rPr lang="tr-TR" dirty="0"/>
              <a:t>Oluşturulan  tesellüm  komisyonu,  muayenesi  yapılan  ve  tesellümüne  karar  verilen malın “uygundur” raporuna istinaden kat’i tesellümünü yapar.</a:t>
            </a:r>
            <a:endParaRPr lang="en-US" dirty="0"/>
          </a:p>
          <a:p>
            <a:pPr marL="0" indent="0">
              <a:buNone/>
            </a:pPr>
            <a:r>
              <a:rPr lang="tr-TR" dirty="0"/>
              <a:t/>
            </a:r>
            <a:br>
              <a:rPr lang="tr-TR" dirty="0"/>
            </a:br>
            <a:endParaRPr lang="en-US" dirty="0"/>
          </a:p>
        </p:txBody>
      </p:sp>
    </p:spTree>
    <p:extLst>
      <p:ext uri="{BB962C8B-B14F-4D97-AF65-F5344CB8AC3E}">
        <p14:creationId xmlns:p14="http://schemas.microsoft.com/office/powerpoint/2010/main" val="3937329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5. ADRESLEME</a:t>
            </a:r>
            <a:r>
              <a:rPr lang="en-US" dirty="0"/>
              <a:t/>
            </a:r>
            <a:br>
              <a:rPr lang="en-US" dirty="0"/>
            </a:br>
            <a:endParaRPr lang="en-US" dirty="0"/>
          </a:p>
        </p:txBody>
      </p:sp>
      <p:sp>
        <p:nvSpPr>
          <p:cNvPr id="3" name="İçerik Yer Tutucusu 2"/>
          <p:cNvSpPr>
            <a:spLocks noGrp="1"/>
          </p:cNvSpPr>
          <p:nvPr>
            <p:ph idx="1"/>
          </p:nvPr>
        </p:nvSpPr>
        <p:spPr>
          <a:xfrm>
            <a:off x="823990" y="1197736"/>
            <a:ext cx="8474556" cy="1300766"/>
          </a:xfrm>
        </p:spPr>
        <p:txBody>
          <a:bodyPr/>
          <a:lstStyle/>
          <a:p>
            <a:r>
              <a:rPr lang="tr-TR" dirty="0"/>
              <a:t>Adresleme, depo içinde stoklanan ürünleri belirli bir düzen içinde takip etmek amacıyla,  malzeme  konacak </a:t>
            </a:r>
            <a:r>
              <a:rPr lang="tr-TR" dirty="0" err="1"/>
              <a:t>lokasyonların</a:t>
            </a:r>
            <a:r>
              <a:rPr lang="tr-TR" dirty="0"/>
              <a:t> ihtiyaca uygun  bir  düzende  kodlanması  veya numaralanması işlemidir.</a:t>
            </a:r>
            <a:endParaRPr lang="en-US" dirty="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867" y="2050915"/>
            <a:ext cx="5099156" cy="34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186073" y="5491220"/>
            <a:ext cx="2472744" cy="373488"/>
          </a:xfrm>
          <a:prstGeom prst="rect">
            <a:avLst/>
          </a:prstGeom>
          <a:noFill/>
        </p:spPr>
        <p:txBody>
          <a:bodyPr wrap="square" rtlCol="0">
            <a:spAutoFit/>
          </a:bodyPr>
          <a:lstStyle/>
          <a:p>
            <a:pPr algn="ctr"/>
            <a:r>
              <a:rPr lang="tr-TR" b="1" dirty="0"/>
              <a:t>Adreslenmiş raflar</a:t>
            </a:r>
            <a:endParaRPr lang="en-US" dirty="0"/>
          </a:p>
        </p:txBody>
      </p:sp>
    </p:spTree>
    <p:extLst>
      <p:ext uri="{BB962C8B-B14F-4D97-AF65-F5344CB8AC3E}">
        <p14:creationId xmlns:p14="http://schemas.microsoft.com/office/powerpoint/2010/main" val="38188652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5.1. Ürün Tanımlama</a:t>
            </a:r>
            <a:r>
              <a:rPr lang="en-US" dirty="0"/>
              <a:t/>
            </a:r>
            <a:br>
              <a:rPr lang="en-US" dirty="0"/>
            </a:br>
            <a:endParaRPr lang="en-US" dirty="0"/>
          </a:p>
        </p:txBody>
      </p:sp>
      <p:sp>
        <p:nvSpPr>
          <p:cNvPr id="3" name="İçerik Yer Tutucusu 2"/>
          <p:cNvSpPr>
            <a:spLocks noGrp="1"/>
          </p:cNvSpPr>
          <p:nvPr>
            <p:ph idx="1"/>
          </p:nvPr>
        </p:nvSpPr>
        <p:spPr>
          <a:xfrm>
            <a:off x="1094447" y="1240562"/>
            <a:ext cx="8126827" cy="1142030"/>
          </a:xfrm>
        </p:spPr>
        <p:txBody>
          <a:bodyPr>
            <a:normAutofit fontScale="92500" lnSpcReduction="20000"/>
          </a:bodyPr>
          <a:lstStyle/>
          <a:p>
            <a:r>
              <a:rPr lang="tr-TR" dirty="0"/>
              <a:t>Stok işlemlerinin temel birimi olan mallar için ön tanımlama yapılması anlamına gelir. Her bir ürün için ayrı kart tanımlanır, gerekli bilgiler bu kartlara yazılarak saklanır. Stoklarda yapılacak giriş-çıkış hareketleri bu kartlarla ilişkilendirilerek saklanır</a:t>
            </a:r>
            <a:r>
              <a:rPr lang="tr-TR" dirty="0" smtClean="0"/>
              <a:t>.</a:t>
            </a:r>
            <a:r>
              <a:rPr lang="tr-TR" dirty="0"/>
              <a:t/>
            </a:r>
            <a:br>
              <a:rPr lang="tr-TR" dirty="0"/>
            </a:b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157" y="2190997"/>
            <a:ext cx="4339951" cy="353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0987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5.2.Adres Tanımlama ( Eşleştirme )</a:t>
            </a:r>
            <a:r>
              <a:rPr lang="en-US" dirty="0"/>
              <a:t/>
            </a:r>
            <a:br>
              <a:rPr lang="en-US" dirty="0"/>
            </a:br>
            <a:endParaRPr lang="en-US" dirty="0"/>
          </a:p>
        </p:txBody>
      </p:sp>
      <p:sp>
        <p:nvSpPr>
          <p:cNvPr id="3" name="İçerik Yer Tutucusu 2"/>
          <p:cNvSpPr>
            <a:spLocks noGrp="1"/>
          </p:cNvSpPr>
          <p:nvPr>
            <p:ph idx="1"/>
          </p:nvPr>
        </p:nvSpPr>
        <p:spPr>
          <a:xfrm>
            <a:off x="360351" y="1287888"/>
            <a:ext cx="4018466" cy="5409126"/>
          </a:xfrm>
        </p:spPr>
        <p:txBody>
          <a:bodyPr>
            <a:normAutofit fontScale="92500" lnSpcReduction="10000"/>
          </a:bodyPr>
          <a:lstStyle/>
          <a:p>
            <a:r>
              <a:rPr lang="tr-TR" dirty="0"/>
              <a:t>Her firma, kendine göre ürün gruplandırması yaparak adreslere kolay ve anlaşılabilir kod verir. Öncelikle her adreste ne kadar </a:t>
            </a:r>
            <a:r>
              <a:rPr lang="tr-TR" dirty="0" err="1"/>
              <a:t>banketlik</a:t>
            </a:r>
            <a:r>
              <a:rPr lang="tr-TR" dirty="0"/>
              <a:t> adres kaplayacağının kodlanması gereklidir. Ambarın doluluk oranının maksimumda tutulması en önemli işlemlerden biridir.</a:t>
            </a:r>
            <a:endParaRPr lang="en-US" dirty="0"/>
          </a:p>
          <a:p>
            <a:r>
              <a:rPr lang="tr-TR" dirty="0"/>
              <a:t>Mal kabul onayı verilen irsaliyelere ait ürünler için gerekiyorsa etiketleme ve ambalajlama yapıldıktan sonra ürün eşleştirme işlemi yapılır. Eşleştirme işlemi için öncelikle irsaliye numarası girilerek doğrulanır. Eğer irsaliye detayında girilmemiş ve gerekli ise lot numarası, üretim tarihi, son kullanma tarihi ve seri numarası bu aşamada girilir. Daha sonra eşleştirilecek ürünün barkodu okutulur.</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474" y="1691323"/>
            <a:ext cx="5758614" cy="38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076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5354" y="347730"/>
            <a:ext cx="9692640" cy="751164"/>
          </a:xfrm>
        </p:spPr>
        <p:txBody>
          <a:bodyPr>
            <a:noAutofit/>
          </a:bodyPr>
          <a:lstStyle/>
          <a:p>
            <a:r>
              <a:rPr lang="tr-TR" sz="2400" dirty="0"/>
              <a:t>Ürün üzerindeki ürünlerin stok takip özelliğine göre</a:t>
            </a:r>
            <a:r>
              <a:rPr lang="tr-TR" sz="2400" dirty="0" smtClean="0"/>
              <a:t>:</a:t>
            </a:r>
            <a:endParaRPr lang="en-US" sz="2400" dirty="0"/>
          </a:p>
        </p:txBody>
      </p:sp>
      <p:sp>
        <p:nvSpPr>
          <p:cNvPr id="3" name="İçerik Yer Tutucusu 2"/>
          <p:cNvSpPr>
            <a:spLocks noGrp="1"/>
          </p:cNvSpPr>
          <p:nvPr>
            <p:ph idx="1"/>
          </p:nvPr>
        </p:nvSpPr>
        <p:spPr>
          <a:xfrm>
            <a:off x="785354" y="1493950"/>
            <a:ext cx="2794973" cy="4005330"/>
          </a:xfrm>
        </p:spPr>
        <p:txBody>
          <a:bodyPr>
            <a:normAutofit/>
          </a:bodyPr>
          <a:lstStyle/>
          <a:p>
            <a:r>
              <a:rPr lang="tr-TR" dirty="0"/>
              <a:t>Seri takibi için seri numarası barkodu okutularak,</a:t>
            </a:r>
            <a:endParaRPr lang="en-US" dirty="0"/>
          </a:p>
          <a:p>
            <a:r>
              <a:rPr lang="tr-TR" dirty="0" smtClean="0"/>
              <a:t>Ambalajı </a:t>
            </a:r>
            <a:r>
              <a:rPr lang="tr-TR" dirty="0"/>
              <a:t>ile takip edilenler için ambalaj barkodu okutularak,</a:t>
            </a:r>
            <a:endParaRPr lang="en-US" dirty="0"/>
          </a:p>
          <a:p>
            <a:r>
              <a:rPr lang="tr-TR" dirty="0" smtClean="0"/>
              <a:t>Genel </a:t>
            </a:r>
            <a:r>
              <a:rPr lang="tr-TR" dirty="0"/>
              <a:t>takip edilenler için ürün barkodu okutularak ve ürün miktarı girilerek, eşleştirme işlemi yapılır</a:t>
            </a:r>
            <a:r>
              <a:rPr lang="tr-TR" dirty="0" smtClean="0"/>
              <a:t>.</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811" y="1493950"/>
            <a:ext cx="4877918" cy="39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6305795" y="5423110"/>
            <a:ext cx="1493949" cy="369332"/>
          </a:xfrm>
          <a:prstGeom prst="rect">
            <a:avLst/>
          </a:prstGeom>
          <a:noFill/>
        </p:spPr>
        <p:txBody>
          <a:bodyPr wrap="square" rtlCol="0">
            <a:spAutoFit/>
          </a:bodyPr>
          <a:lstStyle/>
          <a:p>
            <a:pPr algn="ctr"/>
            <a:r>
              <a:rPr lang="tr-TR" b="1" dirty="0"/>
              <a:t>Eşleştirme</a:t>
            </a:r>
            <a:endParaRPr lang="en-US" dirty="0"/>
          </a:p>
        </p:txBody>
      </p:sp>
    </p:spTree>
    <p:extLst>
      <p:ext uri="{BB962C8B-B14F-4D97-AF65-F5344CB8AC3E}">
        <p14:creationId xmlns:p14="http://schemas.microsoft.com/office/powerpoint/2010/main" val="12797530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7320" y="95304"/>
            <a:ext cx="9692640" cy="1325562"/>
          </a:xfrm>
        </p:spPr>
        <p:txBody>
          <a:bodyPr>
            <a:normAutofit/>
          </a:bodyPr>
          <a:lstStyle/>
          <a:p>
            <a:r>
              <a:rPr lang="tr-TR" sz="2800" dirty="0"/>
              <a:t>Eşleştirme işlemi sırasında aşağıdaki kontroller yapılır</a:t>
            </a:r>
            <a:r>
              <a:rPr lang="tr-TR" sz="2800" dirty="0" smtClean="0"/>
              <a:t>:</a:t>
            </a:r>
            <a:endParaRPr lang="en-US" sz="2800" dirty="0"/>
          </a:p>
        </p:txBody>
      </p:sp>
      <p:sp>
        <p:nvSpPr>
          <p:cNvPr id="3" name="İçerik Yer Tutucusu 2"/>
          <p:cNvSpPr>
            <a:spLocks noGrp="1"/>
          </p:cNvSpPr>
          <p:nvPr>
            <p:ph idx="1"/>
          </p:nvPr>
        </p:nvSpPr>
        <p:spPr>
          <a:xfrm>
            <a:off x="540655" y="1635617"/>
            <a:ext cx="8595360" cy="4351337"/>
          </a:xfrm>
        </p:spPr>
        <p:txBody>
          <a:bodyPr/>
          <a:lstStyle/>
          <a:p>
            <a:r>
              <a:rPr lang="tr-TR" dirty="0"/>
              <a:t>Sistemde ağırlık kontrolü aktif ise eşleştirme sırasında ağırlık bilgileri eksik olan ürünlerin eşleştirilmesi uyarı verilerek engellenir.</a:t>
            </a:r>
            <a:endParaRPr lang="en-US" dirty="0"/>
          </a:p>
          <a:p>
            <a:r>
              <a:rPr lang="tr-TR" dirty="0" smtClean="0"/>
              <a:t>Hacim </a:t>
            </a:r>
            <a:r>
              <a:rPr lang="tr-TR" dirty="0"/>
              <a:t>kontrolü sistem bazında aktif ise aynı palete farklı ürünlerin </a:t>
            </a:r>
            <a:r>
              <a:rPr lang="tr-TR" dirty="0" smtClean="0"/>
              <a:t>konması</a:t>
            </a:r>
            <a:r>
              <a:rPr lang="tr-TR" dirty="0"/>
              <a:t> </a:t>
            </a:r>
            <a:r>
              <a:rPr lang="tr-TR" dirty="0" smtClean="0"/>
              <a:t>engellenir</a:t>
            </a:r>
            <a:r>
              <a:rPr lang="tr-TR" dirty="0"/>
              <a:t>.</a:t>
            </a:r>
            <a:endParaRPr lang="en-US" dirty="0"/>
          </a:p>
          <a:p>
            <a:r>
              <a:rPr lang="tr-TR" dirty="0" smtClean="0"/>
              <a:t>İrsaliye </a:t>
            </a:r>
            <a:r>
              <a:rPr lang="tr-TR" dirty="0"/>
              <a:t>içindeki ürünler eşlenebilir.</a:t>
            </a:r>
            <a:endParaRPr lang="en-US" dirty="0"/>
          </a:p>
          <a:p>
            <a:r>
              <a:rPr lang="tr-TR" dirty="0" smtClean="0"/>
              <a:t>Ürün </a:t>
            </a:r>
            <a:r>
              <a:rPr lang="tr-TR" dirty="0"/>
              <a:t>ile ilişkisi kurulmuş olan ürün tipleri kullanılabilir.</a:t>
            </a:r>
            <a:endParaRPr lang="en-US" dirty="0"/>
          </a:p>
          <a:p>
            <a:r>
              <a:rPr lang="tr-TR" dirty="0" smtClean="0"/>
              <a:t>İrsaliye </a:t>
            </a:r>
            <a:r>
              <a:rPr lang="tr-TR" dirty="0"/>
              <a:t>fiili miktarından fazla eşleme yapılamaz</a:t>
            </a:r>
            <a:r>
              <a:rPr lang="tr-TR" dirty="0" smtClean="0"/>
              <a:t>.</a:t>
            </a:r>
          </a:p>
          <a:p>
            <a:r>
              <a:rPr lang="tr-TR" dirty="0"/>
              <a:t>Bütün ürünler eşleştirildikten sonra ürün eşleştirme tamamlandı onayı verilerek ürün için taşıma emri yaratılır. Eşleştirme sırasında beliren lot numarası, son kullanma tarihi, seri numarası, ürün numarası, ambalaj </a:t>
            </a:r>
            <a:r>
              <a:rPr lang="tr-TR" dirty="0" err="1"/>
              <a:t>ıd</a:t>
            </a:r>
            <a:r>
              <a:rPr lang="tr-TR" dirty="0"/>
              <a:t> (kimlik bilgileri) gibi değişkenlere göre stok kayıtları düzenlenir ve giriş kayıtları ile eşleştirilir.</a:t>
            </a:r>
            <a:endParaRPr lang="en-US" dirty="0"/>
          </a:p>
          <a:p>
            <a:endParaRPr lang="en-US" dirty="0"/>
          </a:p>
        </p:txBody>
      </p:sp>
    </p:spTree>
    <p:extLst>
      <p:ext uri="{BB962C8B-B14F-4D97-AF65-F5344CB8AC3E}">
        <p14:creationId xmlns:p14="http://schemas.microsoft.com/office/powerpoint/2010/main" val="12549846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5.3. Ürün </a:t>
            </a:r>
            <a:r>
              <a:rPr lang="tr-TR" b="1" dirty="0" smtClean="0"/>
              <a:t>Giriş</a:t>
            </a:r>
            <a:endParaRPr lang="en-US" dirty="0"/>
          </a:p>
        </p:txBody>
      </p:sp>
      <p:sp>
        <p:nvSpPr>
          <p:cNvPr id="3" name="İçerik Yer Tutucusu 2"/>
          <p:cNvSpPr>
            <a:spLocks noGrp="1"/>
          </p:cNvSpPr>
          <p:nvPr>
            <p:ph idx="1"/>
          </p:nvPr>
        </p:nvSpPr>
        <p:spPr>
          <a:xfrm>
            <a:off x="823990" y="1841679"/>
            <a:ext cx="3941193" cy="4108361"/>
          </a:xfrm>
        </p:spPr>
        <p:txBody>
          <a:bodyPr>
            <a:normAutofit/>
          </a:bodyPr>
          <a:lstStyle/>
          <a:p>
            <a:r>
              <a:rPr lang="tr-TR" dirty="0"/>
              <a:t>Eşleştirmesi tamamlanan ürünler için aşağıdaki sırada kontroller yapılarak depo </a:t>
            </a:r>
            <a:r>
              <a:rPr lang="tr-TR" dirty="0" smtClean="0"/>
              <a:t>giriş</a:t>
            </a:r>
            <a:r>
              <a:rPr lang="tr-TR" dirty="0"/>
              <a:t> </a:t>
            </a:r>
            <a:r>
              <a:rPr lang="tr-TR" dirty="0" smtClean="0"/>
              <a:t>emirleri </a:t>
            </a:r>
            <a:r>
              <a:rPr lang="tr-TR" dirty="0"/>
              <a:t>oluşturulur.</a:t>
            </a:r>
            <a:endParaRPr lang="en-US" dirty="0"/>
          </a:p>
          <a:p>
            <a:r>
              <a:rPr lang="tr-TR" dirty="0"/>
              <a:t>Mal kabul bölgesinde planlanmış sevk emri var ise plan miktarı kadar sevk emri, kalanı kadar depo giriş emri oluşturulur.</a:t>
            </a:r>
            <a:endParaRPr lang="en-US" dirty="0"/>
          </a:p>
          <a:p>
            <a:r>
              <a:rPr lang="tr-TR" dirty="0" smtClean="0"/>
              <a:t>Emir </a:t>
            </a:r>
            <a:r>
              <a:rPr lang="tr-TR" dirty="0"/>
              <a:t>bakiyesi düşürülür.</a:t>
            </a:r>
            <a:endParaRPr lang="en-US" dirty="0"/>
          </a:p>
          <a:p>
            <a:r>
              <a:rPr lang="tr-TR" dirty="0" smtClean="0"/>
              <a:t>Depo  </a:t>
            </a:r>
            <a:r>
              <a:rPr lang="tr-TR" dirty="0"/>
              <a:t>giriş  emrinde  toplama  </a:t>
            </a:r>
            <a:r>
              <a:rPr lang="tr-TR" dirty="0" err="1"/>
              <a:t>lokasyonlarının</a:t>
            </a:r>
            <a:r>
              <a:rPr lang="tr-TR" dirty="0"/>
              <a:t>  stok  durumu  kontrol  edilerek gerekiyorsa  bu adreslere giriş yapılır</a:t>
            </a:r>
            <a:r>
              <a:rPr lang="tr-TR" dirty="0" smtClean="0"/>
              <a: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701" y="2073498"/>
            <a:ext cx="5576906" cy="36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804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Adresleme yapılırken aşağıdakilere dikkat edilmelidir.</a:t>
            </a:r>
            <a:endParaRPr lang="en-US" sz="3200" dirty="0"/>
          </a:p>
        </p:txBody>
      </p:sp>
      <p:sp>
        <p:nvSpPr>
          <p:cNvPr id="3" name="İçerik Yer Tutucusu 2"/>
          <p:cNvSpPr>
            <a:spLocks noGrp="1"/>
          </p:cNvSpPr>
          <p:nvPr>
            <p:ph idx="1"/>
          </p:nvPr>
        </p:nvSpPr>
        <p:spPr/>
        <p:txBody>
          <a:bodyPr/>
          <a:lstStyle/>
          <a:p>
            <a:r>
              <a:rPr lang="tr-TR" dirty="0" smtClean="0"/>
              <a:t>En </a:t>
            </a:r>
            <a:r>
              <a:rPr lang="tr-TR" dirty="0"/>
              <a:t>az bir toplama </a:t>
            </a:r>
            <a:r>
              <a:rPr lang="tr-TR" dirty="0" err="1"/>
              <a:t>lokasyonu</a:t>
            </a:r>
            <a:r>
              <a:rPr lang="tr-TR" dirty="0"/>
              <a:t> tanımlanmış olmalıdır.</a:t>
            </a:r>
            <a:endParaRPr lang="en-US" dirty="0"/>
          </a:p>
          <a:p>
            <a:r>
              <a:rPr lang="tr-TR" dirty="0" smtClean="0"/>
              <a:t>Toplama </a:t>
            </a:r>
            <a:r>
              <a:rPr lang="tr-TR" dirty="0" err="1"/>
              <a:t>lokasyonu</a:t>
            </a:r>
            <a:r>
              <a:rPr lang="tr-TR" dirty="0"/>
              <a:t> dışında stok kalmamış olmalıdır.</a:t>
            </a:r>
            <a:endParaRPr lang="en-US" dirty="0"/>
          </a:p>
          <a:p>
            <a:r>
              <a:rPr lang="tr-TR" dirty="0" smtClean="0"/>
              <a:t>Toplama </a:t>
            </a:r>
            <a:r>
              <a:rPr lang="tr-TR" dirty="0" err="1"/>
              <a:t>lokasyonunda</a:t>
            </a:r>
            <a:r>
              <a:rPr lang="tr-TR" dirty="0"/>
              <a:t> besleme ihtiyacı olmalıdır.</a:t>
            </a:r>
            <a:endParaRPr lang="en-US" dirty="0"/>
          </a:p>
          <a:p>
            <a:r>
              <a:rPr lang="tr-TR" dirty="0" smtClean="0"/>
              <a:t>Toplama </a:t>
            </a:r>
            <a:r>
              <a:rPr lang="tr-TR" dirty="0" err="1"/>
              <a:t>lokasyonlarında</a:t>
            </a:r>
            <a:r>
              <a:rPr lang="tr-TR" dirty="0"/>
              <a:t> acil stok ihtiyacı yoksa depoya tanımlı kurallara göre </a:t>
            </a:r>
            <a:r>
              <a:rPr lang="tr-TR" dirty="0" smtClean="0"/>
              <a:t>giriş</a:t>
            </a:r>
            <a:r>
              <a:rPr lang="tr-TR" dirty="0"/>
              <a:t> </a:t>
            </a:r>
            <a:r>
              <a:rPr lang="tr-TR" dirty="0" err="1" smtClean="0"/>
              <a:t>lokasyonu</a:t>
            </a:r>
            <a:r>
              <a:rPr lang="tr-TR" dirty="0" smtClean="0"/>
              <a:t> </a:t>
            </a:r>
            <a:r>
              <a:rPr lang="tr-TR" dirty="0"/>
              <a:t>seçilir. Uygun şartları sağlayan adreslerden ilkine emir yaratılır</a:t>
            </a:r>
            <a:r>
              <a:rPr lang="tr-TR" dirty="0" smtClean="0"/>
              <a:t>.</a:t>
            </a:r>
            <a:endParaRPr lang="en-US" dirty="0"/>
          </a:p>
        </p:txBody>
      </p:sp>
    </p:spTree>
    <p:extLst>
      <p:ext uri="{BB962C8B-B14F-4D97-AF65-F5344CB8AC3E}">
        <p14:creationId xmlns:p14="http://schemas.microsoft.com/office/powerpoint/2010/main" val="21832540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Uygun şartları sağlayan adresler şunlardır</a:t>
            </a:r>
            <a:r>
              <a:rPr lang="tr-TR" b="1" dirty="0" smtClean="0"/>
              <a:t>:</a:t>
            </a:r>
            <a:endParaRPr lang="en-US" dirty="0"/>
          </a:p>
        </p:txBody>
      </p:sp>
      <p:sp>
        <p:nvSpPr>
          <p:cNvPr id="3" name="İçerik Yer Tutucusu 2"/>
          <p:cNvSpPr>
            <a:spLocks noGrp="1"/>
          </p:cNvSpPr>
          <p:nvPr>
            <p:ph idx="1"/>
          </p:nvPr>
        </p:nvSpPr>
        <p:spPr/>
        <p:txBody>
          <a:bodyPr>
            <a:normAutofit fontScale="92500" lnSpcReduction="20000"/>
          </a:bodyPr>
          <a:lstStyle/>
          <a:p>
            <a:r>
              <a:rPr lang="tr-TR" dirty="0"/>
              <a:t>Satıcı yerleşim kuralları aktif ise ve satıcının en az bir tanımlı yerleşim </a:t>
            </a:r>
            <a:r>
              <a:rPr lang="tr-TR" dirty="0" smtClean="0"/>
              <a:t>kuralı</a:t>
            </a:r>
            <a:r>
              <a:rPr lang="tr-TR" dirty="0"/>
              <a:t> </a:t>
            </a:r>
            <a:r>
              <a:rPr lang="tr-TR" dirty="0" smtClean="0"/>
              <a:t>kaydı </a:t>
            </a:r>
            <a:r>
              <a:rPr lang="tr-TR" dirty="0"/>
              <a:t>varsa bunu sağlayan adresler seçilebilir.</a:t>
            </a:r>
            <a:endParaRPr lang="en-US" dirty="0"/>
          </a:p>
          <a:p>
            <a:r>
              <a:rPr lang="tr-TR" dirty="0" smtClean="0"/>
              <a:t>Ürün </a:t>
            </a:r>
            <a:r>
              <a:rPr lang="tr-TR" dirty="0"/>
              <a:t>tipine ait yerleşim kuralları aktif ise ve ürün tipinin en az bir </a:t>
            </a:r>
            <a:r>
              <a:rPr lang="tr-TR" dirty="0" smtClean="0"/>
              <a:t>tanımlı</a:t>
            </a:r>
            <a:r>
              <a:rPr lang="tr-TR" dirty="0"/>
              <a:t> </a:t>
            </a:r>
            <a:r>
              <a:rPr lang="tr-TR" dirty="0" smtClean="0"/>
              <a:t>yerleşim </a:t>
            </a:r>
            <a:r>
              <a:rPr lang="tr-TR" dirty="0"/>
              <a:t>kuralı kaydı varsa bunu sağlayan adresler seçilebilir.</a:t>
            </a:r>
            <a:endParaRPr lang="en-US" dirty="0"/>
          </a:p>
          <a:p>
            <a:r>
              <a:rPr lang="tr-TR" dirty="0" smtClean="0"/>
              <a:t>Ürüne </a:t>
            </a:r>
            <a:r>
              <a:rPr lang="tr-TR" dirty="0"/>
              <a:t>ait yerleşim kuralları aktif ve ürün yerleşim kuralı kaydı varsa bunu sağlayan adresler kural önceliklerine göre sıralanarak taranır.</a:t>
            </a:r>
            <a:endParaRPr lang="en-US" dirty="0"/>
          </a:p>
          <a:p>
            <a:r>
              <a:rPr lang="tr-TR" dirty="0" smtClean="0"/>
              <a:t>Ağırlık </a:t>
            </a:r>
            <a:r>
              <a:rPr lang="tr-TR" dirty="0"/>
              <a:t>kontrolü aktif ise </a:t>
            </a:r>
            <a:r>
              <a:rPr lang="tr-TR" dirty="0" err="1"/>
              <a:t>lokasyon</a:t>
            </a:r>
            <a:r>
              <a:rPr lang="tr-TR" dirty="0"/>
              <a:t> mevcut yüküne ilave olarak ürünün </a:t>
            </a:r>
            <a:r>
              <a:rPr lang="tr-TR" dirty="0" smtClean="0"/>
              <a:t>yükü</a:t>
            </a:r>
            <a:r>
              <a:rPr lang="tr-TR" dirty="0"/>
              <a:t> </a:t>
            </a:r>
            <a:r>
              <a:rPr lang="tr-TR" dirty="0" smtClean="0"/>
              <a:t>eklenerek </a:t>
            </a:r>
            <a:r>
              <a:rPr lang="tr-TR" dirty="0"/>
              <a:t>ağırlık limit kontrolü yapılır. Aşan adreslerden vazgeçilir.</a:t>
            </a:r>
            <a:endParaRPr lang="en-US" dirty="0"/>
          </a:p>
          <a:p>
            <a:r>
              <a:rPr lang="tr-TR" dirty="0" smtClean="0"/>
              <a:t>Hacim </a:t>
            </a:r>
            <a:r>
              <a:rPr lang="tr-TR" dirty="0"/>
              <a:t>kontrolü aktif ise </a:t>
            </a:r>
            <a:r>
              <a:rPr lang="tr-TR" dirty="0" err="1"/>
              <a:t>lokasyonun</a:t>
            </a:r>
            <a:r>
              <a:rPr lang="tr-TR" dirty="0"/>
              <a:t> mevcut doluluğuna ilave olarak ürünün hacmi eklenerek hacim limit kontrolü yapılır. Aşan adreslerden vazgeçilir.</a:t>
            </a:r>
            <a:endParaRPr lang="en-US" dirty="0"/>
          </a:p>
          <a:p>
            <a:r>
              <a:rPr lang="tr-TR" dirty="0" smtClean="0"/>
              <a:t>Ürün </a:t>
            </a:r>
            <a:r>
              <a:rPr lang="tr-TR" dirty="0"/>
              <a:t>kapasitesi yetersiz adreslerden vazgeçilir.</a:t>
            </a:r>
            <a:endParaRPr lang="en-US" dirty="0"/>
          </a:p>
          <a:p>
            <a:r>
              <a:rPr lang="tr-TR" dirty="0" smtClean="0"/>
              <a:t>Ürün </a:t>
            </a:r>
            <a:r>
              <a:rPr lang="tr-TR" dirty="0"/>
              <a:t>tipi ile ilgili adresin göz tipi uyumsuz ise adresten vazgeçilir.</a:t>
            </a:r>
            <a:endParaRPr lang="en-US" dirty="0"/>
          </a:p>
          <a:p>
            <a:r>
              <a:rPr lang="tr-TR" dirty="0" smtClean="0"/>
              <a:t>Yerleştirme </a:t>
            </a:r>
            <a:r>
              <a:rPr lang="tr-TR" dirty="0"/>
              <a:t>emirleri dar koridorlar için çift kademeli olarak yaratılır. Önce </a:t>
            </a:r>
            <a:r>
              <a:rPr lang="tr-TR" dirty="0" smtClean="0"/>
              <a:t>giriş</a:t>
            </a:r>
            <a:r>
              <a:rPr lang="tr-TR" dirty="0"/>
              <a:t> </a:t>
            </a:r>
            <a:r>
              <a:rPr lang="tr-TR" dirty="0" smtClean="0"/>
              <a:t>alanından </a:t>
            </a:r>
            <a:r>
              <a:rPr lang="tr-TR" dirty="0"/>
              <a:t>koridor başına, daha sonra koridor başından rafa taşınır</a:t>
            </a:r>
            <a:endParaRPr lang="en-US" dirty="0"/>
          </a:p>
        </p:txBody>
      </p:sp>
    </p:spTree>
    <p:extLst>
      <p:ext uri="{BB962C8B-B14F-4D97-AF65-F5344CB8AC3E}">
        <p14:creationId xmlns:p14="http://schemas.microsoft.com/office/powerpoint/2010/main" val="390619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1.3.5. Bir Maliyet Unsuru Olarak </a:t>
            </a:r>
            <a:r>
              <a:rPr lang="tr-TR" b="1" dirty="0" smtClean="0"/>
              <a:t>Depolama</a:t>
            </a:r>
            <a:endParaRPr lang="en-US" dirty="0"/>
          </a:p>
        </p:txBody>
      </p:sp>
      <p:sp>
        <p:nvSpPr>
          <p:cNvPr id="3" name="İçerik Yer Tutucusu 2"/>
          <p:cNvSpPr>
            <a:spLocks noGrp="1"/>
          </p:cNvSpPr>
          <p:nvPr>
            <p:ph idx="1"/>
          </p:nvPr>
        </p:nvSpPr>
        <p:spPr/>
        <p:txBody>
          <a:bodyPr/>
          <a:lstStyle/>
          <a:p>
            <a:r>
              <a:rPr lang="tr-TR" dirty="0"/>
              <a:t>Depolama başlı başına bir maliyet unsurudur. Bu maliyet unsuru eğer depolamadan beklenen faydalar sağlanamazsa bir hayli ağır bir yüktür.   Şişkin stoklar, ağır finansman riskleri ve üretilen malların piyasada çabuk eskimesi depolamanın önemini inanılmaz boyutlara taşımıştır. Ülkemizde yaşanan son krizde şişkin depo ve maliyetleri yüzünden batan işletmelerin sayısı tahminlerin ötesindedir.</a:t>
            </a:r>
            <a:endParaRPr lang="en-US" dirty="0"/>
          </a:p>
          <a:p>
            <a:r>
              <a:rPr lang="tr-TR" dirty="0"/>
              <a:t> </a:t>
            </a:r>
            <a:r>
              <a:rPr lang="tr-TR" dirty="0" smtClean="0"/>
              <a:t>Depo </a:t>
            </a:r>
            <a:r>
              <a:rPr lang="tr-TR" dirty="0"/>
              <a:t>yönetimleri ancak yeni lojistik uygulamalarla ve bu uygulamaların finansmana katkılarıyla depoyu bir kâr merkezi hâline getirebilir.</a:t>
            </a:r>
            <a:endParaRPr lang="en-US" dirty="0"/>
          </a:p>
          <a:p>
            <a:endParaRPr lang="en-US" dirty="0"/>
          </a:p>
        </p:txBody>
      </p:sp>
    </p:spTree>
    <p:extLst>
      <p:ext uri="{BB962C8B-B14F-4D97-AF65-F5344CB8AC3E}">
        <p14:creationId xmlns:p14="http://schemas.microsoft.com/office/powerpoint/2010/main" val="29613628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0198" y="360608"/>
            <a:ext cx="10792754" cy="6117465"/>
          </a:xfrm>
        </p:spPr>
        <p:txBody>
          <a:bodyPr>
            <a:normAutofit/>
          </a:bodyPr>
          <a:lstStyle/>
          <a:p>
            <a:r>
              <a:rPr lang="tr-TR" b="1" dirty="0"/>
              <a:t>5.4. Giriş Bölümünde Sürekli Boş Adres Bulundurmak (</a:t>
            </a:r>
            <a:r>
              <a:rPr lang="tr-TR" b="1" dirty="0" smtClean="0"/>
              <a:t>Palet</a:t>
            </a:r>
            <a:r>
              <a:rPr lang="tr-TR" dirty="0"/>
              <a:t> </a:t>
            </a:r>
            <a:r>
              <a:rPr lang="tr-TR" b="1" dirty="0" smtClean="0"/>
              <a:t>Birleştirme</a:t>
            </a:r>
            <a:r>
              <a:rPr lang="tr-TR" b="1" dirty="0"/>
              <a:t>)</a:t>
            </a:r>
            <a:endParaRPr lang="en-US" dirty="0"/>
          </a:p>
          <a:p>
            <a:r>
              <a:rPr lang="tr-TR" dirty="0" smtClean="0"/>
              <a:t>Depo </a:t>
            </a:r>
            <a:r>
              <a:rPr lang="tr-TR" dirty="0"/>
              <a:t>alanını daha etkili kullanabilmek için aynı ürüne ait paletler FIFO (ilk giren ilk çıkar),  lot  ve  son  kullanma  tarihi  gibi  özellikleri  dikkate  alınarak  bir  araya  getirilip birleştirme işlemine tabi tutulabilir.</a:t>
            </a:r>
            <a:endParaRPr lang="en-US" dirty="0"/>
          </a:p>
          <a:p>
            <a:r>
              <a:rPr lang="tr-TR" dirty="0"/>
              <a:t>  </a:t>
            </a:r>
            <a:r>
              <a:rPr lang="tr-TR" b="1" dirty="0" smtClean="0"/>
              <a:t>5.5</a:t>
            </a:r>
            <a:r>
              <a:rPr lang="tr-TR" b="1" dirty="0"/>
              <a:t>. Adresler Arası Yer Değiştirme</a:t>
            </a:r>
            <a:endParaRPr lang="en-US" dirty="0"/>
          </a:p>
          <a:p>
            <a:r>
              <a:rPr lang="tr-TR" dirty="0" err="1" smtClean="0"/>
              <a:t>Lokasyonlar</a:t>
            </a:r>
            <a:r>
              <a:rPr lang="tr-TR" dirty="0" smtClean="0"/>
              <a:t> </a:t>
            </a:r>
            <a:r>
              <a:rPr lang="tr-TR" dirty="0"/>
              <a:t>arasındaki yer değiştirme işlemi, depo içindeki ürünlerin bir araya getirilerek optimum şekilde yerleştirilmesi, deponun belirli bir bölgesindeki onarım nedeni ile ürünlerin başka yerlere aktarılması gibi nedenlerle yapılır.</a:t>
            </a:r>
            <a:endParaRPr lang="en-US" dirty="0"/>
          </a:p>
          <a:p>
            <a:r>
              <a:rPr lang="tr-TR" b="1" dirty="0"/>
              <a:t>5.6. Depolar Arası Taşıma</a:t>
            </a:r>
            <a:endParaRPr lang="en-US" dirty="0"/>
          </a:p>
          <a:p>
            <a:r>
              <a:rPr lang="tr-TR" dirty="0"/>
              <a:t>Depolar   arası  </a:t>
            </a:r>
            <a:r>
              <a:rPr lang="tr-TR" dirty="0" err="1"/>
              <a:t>irsaliyeli</a:t>
            </a:r>
            <a:r>
              <a:rPr lang="tr-TR" dirty="0"/>
              <a:t>   taşıma   işlemlerinin   planlanması   ve   yürütülmesi,   </a:t>
            </a:r>
            <a:r>
              <a:rPr lang="tr-TR" dirty="0" smtClean="0"/>
              <a:t>depo</a:t>
            </a:r>
            <a:r>
              <a:rPr lang="tr-TR" dirty="0"/>
              <a:t> </a:t>
            </a:r>
            <a:r>
              <a:rPr lang="tr-TR" dirty="0" smtClean="0"/>
              <a:t>stoklarının </a:t>
            </a:r>
            <a:r>
              <a:rPr lang="tr-TR" dirty="0"/>
              <a:t>yeni duruma göre güncelleştirilmesi kolayca yapılır.</a:t>
            </a:r>
            <a:endParaRPr lang="en-US" dirty="0"/>
          </a:p>
          <a:p>
            <a:r>
              <a:rPr lang="tr-TR" b="1" dirty="0" smtClean="0"/>
              <a:t>5.7</a:t>
            </a:r>
            <a:r>
              <a:rPr lang="tr-TR" b="1" dirty="0"/>
              <a:t>. Toplama Alanlarını Besleme</a:t>
            </a:r>
            <a:endParaRPr lang="en-US" dirty="0"/>
          </a:p>
          <a:p>
            <a:r>
              <a:rPr lang="tr-TR" dirty="0"/>
              <a:t>Sevkiyat  için  belirlenen  ürün  toplama  </a:t>
            </a:r>
            <a:r>
              <a:rPr lang="tr-TR" dirty="0" err="1"/>
              <a:t>lokasyonlarındaki</a:t>
            </a:r>
            <a:r>
              <a:rPr lang="tr-TR" dirty="0"/>
              <a:t>  ürün  miktarı,  </a:t>
            </a:r>
            <a:r>
              <a:rPr lang="tr-TR" dirty="0" smtClean="0"/>
              <a:t>belirlenen</a:t>
            </a:r>
            <a:r>
              <a:rPr lang="tr-TR" dirty="0"/>
              <a:t> </a:t>
            </a:r>
            <a:r>
              <a:rPr lang="tr-TR" dirty="0" smtClean="0"/>
              <a:t>değerin  </a:t>
            </a:r>
            <a:r>
              <a:rPr lang="tr-TR" dirty="0"/>
              <a:t>altına  düştüğünde  diğer  adreslerden  beslenmesi  için  gerekli  iş  emirleri,  sistem tarafından otomatik olarak yaratılır</a:t>
            </a:r>
            <a:r>
              <a:rPr lang="tr-TR" dirty="0" smtClean="0"/>
              <a:t>.</a:t>
            </a:r>
            <a:endParaRPr lang="en-US" dirty="0"/>
          </a:p>
        </p:txBody>
      </p:sp>
    </p:spTree>
    <p:extLst>
      <p:ext uri="{BB962C8B-B14F-4D97-AF65-F5344CB8AC3E}">
        <p14:creationId xmlns:p14="http://schemas.microsoft.com/office/powerpoint/2010/main" val="41047677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Tree>
    <p:extLst>
      <p:ext uri="{BB962C8B-B14F-4D97-AF65-F5344CB8AC3E}">
        <p14:creationId xmlns:p14="http://schemas.microsoft.com/office/powerpoint/2010/main" val="23414349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Tree>
    <p:extLst>
      <p:ext uri="{BB962C8B-B14F-4D97-AF65-F5344CB8AC3E}">
        <p14:creationId xmlns:p14="http://schemas.microsoft.com/office/powerpoint/2010/main" val="78989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 Depo İş Süreçleri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Depo  yönetimi  genel  işleyişine  bağlı  olarak  birbirinden  farklı  birkaç  aşama  veya sürece ayrılabilir.</a:t>
            </a:r>
            <a:endParaRPr lang="en-US" dirty="0"/>
          </a:p>
          <a:p>
            <a:r>
              <a:rPr lang="tr-TR" dirty="0" smtClean="0"/>
              <a:t>Eşya </a:t>
            </a:r>
            <a:r>
              <a:rPr lang="tr-TR" dirty="0"/>
              <a:t>giriş ve boşaltma</a:t>
            </a:r>
            <a:endParaRPr lang="en-US" dirty="0"/>
          </a:p>
          <a:p>
            <a:r>
              <a:rPr lang="tr-TR" dirty="0" smtClean="0"/>
              <a:t>Fiziksel </a:t>
            </a:r>
            <a:r>
              <a:rPr lang="tr-TR" dirty="0"/>
              <a:t>depolama</a:t>
            </a:r>
            <a:endParaRPr lang="en-US" dirty="0"/>
          </a:p>
          <a:p>
            <a:r>
              <a:rPr lang="tr-TR" dirty="0" smtClean="0"/>
              <a:t>Siparişlerin </a:t>
            </a:r>
            <a:r>
              <a:rPr lang="tr-TR" dirty="0"/>
              <a:t>alınması ve depolanması</a:t>
            </a:r>
            <a:endParaRPr lang="en-US" dirty="0"/>
          </a:p>
          <a:p>
            <a:r>
              <a:rPr lang="tr-TR" dirty="0" smtClean="0"/>
              <a:t>Ambalajlama</a:t>
            </a:r>
            <a:endParaRPr lang="en-US" dirty="0"/>
          </a:p>
          <a:p>
            <a:r>
              <a:rPr lang="tr-TR" dirty="0" smtClean="0"/>
              <a:t>Eşya </a:t>
            </a:r>
            <a:r>
              <a:rPr lang="tr-TR" dirty="0"/>
              <a:t>çıkış ve yükleme</a:t>
            </a:r>
            <a:endParaRPr lang="en-US" dirty="0"/>
          </a:p>
          <a:p>
            <a:endParaRPr lang="en-US" dirty="0"/>
          </a:p>
        </p:txBody>
      </p:sp>
    </p:spTree>
    <p:extLst>
      <p:ext uri="{BB962C8B-B14F-4D97-AF65-F5344CB8AC3E}">
        <p14:creationId xmlns:p14="http://schemas.microsoft.com/office/powerpoint/2010/main" val="412326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1261872" y="1828800"/>
            <a:ext cx="9388956" cy="4327301"/>
          </a:xfrm>
        </p:spPr>
        <p:txBody>
          <a:bodyPr>
            <a:normAutofit/>
          </a:bodyPr>
          <a:lstStyle/>
          <a:p>
            <a:r>
              <a:rPr lang="tr-TR" b="1" dirty="0"/>
              <a:t>1.Aşama: </a:t>
            </a:r>
            <a:r>
              <a:rPr lang="tr-TR" dirty="0"/>
              <a:t>Giriş süreci</a:t>
            </a:r>
            <a:r>
              <a:rPr lang="tr-TR" b="1" dirty="0"/>
              <a:t>, </a:t>
            </a:r>
            <a:r>
              <a:rPr lang="tr-TR" dirty="0"/>
              <a:t>depoya ulaşan bir eşyanın karşılaştığı ilk süreçtir. </a:t>
            </a:r>
            <a:r>
              <a:rPr lang="tr-TR" dirty="0" smtClean="0"/>
              <a:t>Bu</a:t>
            </a:r>
            <a:r>
              <a:rPr lang="tr-TR" dirty="0"/>
              <a:t> </a:t>
            </a:r>
            <a:r>
              <a:rPr lang="tr-TR" dirty="0" smtClean="0"/>
              <a:t>süreçte </a:t>
            </a:r>
            <a:r>
              <a:rPr lang="tr-TR" dirty="0"/>
              <a:t>eşyalar bir üretim deposunda veya dağıtım merkezinde muhafaza edilir. Depoya girişi sağlanan eşyalar kontrol edilir ve gerekli durumlarda birtakım ek işlemler (farklı depolama modülleri için yeniden ambalajlama) yapılır.</a:t>
            </a:r>
            <a:endParaRPr lang="en-US" dirty="0"/>
          </a:p>
          <a:p>
            <a:r>
              <a:rPr lang="tr-TR" b="1" dirty="0"/>
              <a:t>2.Aşama: </a:t>
            </a:r>
            <a:r>
              <a:rPr lang="tr-TR" dirty="0"/>
              <a:t>Fiziksel depolama sürecinde eşyalar niteliklerine göre tahsis </a:t>
            </a:r>
            <a:r>
              <a:rPr lang="tr-TR" dirty="0" smtClean="0"/>
              <a:t>edilmiş</a:t>
            </a:r>
            <a:r>
              <a:rPr lang="tr-TR" dirty="0"/>
              <a:t> </a:t>
            </a:r>
            <a:r>
              <a:rPr lang="tr-TR" dirty="0" smtClean="0"/>
              <a:t>ilgili </a:t>
            </a:r>
            <a:r>
              <a:rPr lang="tr-TR" dirty="0"/>
              <a:t>depo bölümlerine yerleştirilir. Depo bölümleri iki bölgeden oluşur:</a:t>
            </a:r>
            <a:endParaRPr lang="en-US" dirty="0"/>
          </a:p>
          <a:p>
            <a:pPr marL="0" indent="0">
              <a:buNone/>
            </a:pPr>
            <a:r>
              <a:rPr lang="tr-TR" b="1" dirty="0" smtClean="0"/>
              <a:t>	Ayrım </a:t>
            </a:r>
            <a:r>
              <a:rPr lang="tr-TR" b="1" dirty="0"/>
              <a:t>bölgesi: </a:t>
            </a:r>
            <a:r>
              <a:rPr lang="tr-TR" dirty="0"/>
              <a:t>Eşyaların olabilecek en ekonomik şekilde </a:t>
            </a:r>
            <a:r>
              <a:rPr lang="tr-TR" dirty="0" smtClean="0"/>
              <a:t>depolandığı</a:t>
            </a:r>
            <a:r>
              <a:rPr lang="tr-TR" dirty="0"/>
              <a:t> </a:t>
            </a:r>
            <a:r>
              <a:rPr lang="tr-TR" dirty="0" smtClean="0"/>
              <a:t>alanlar </a:t>
            </a:r>
            <a:r>
              <a:rPr lang="tr-TR" dirty="0"/>
              <a:t>olup rezerv depolama ve palet sistemlerinden oluşur.</a:t>
            </a:r>
            <a:endParaRPr lang="en-US" dirty="0"/>
          </a:p>
          <a:p>
            <a:pPr marL="0" indent="0">
              <a:buNone/>
            </a:pPr>
            <a:r>
              <a:rPr lang="tr-TR" b="1" dirty="0" smtClean="0"/>
              <a:t>	İleri </a:t>
            </a:r>
            <a:r>
              <a:rPr lang="tr-TR" b="1" dirty="0"/>
              <a:t>(</a:t>
            </a:r>
            <a:r>
              <a:rPr lang="tr-TR" b="1" dirty="0" err="1"/>
              <a:t>forward</a:t>
            </a:r>
            <a:r>
              <a:rPr lang="tr-TR" b="1" dirty="0"/>
              <a:t>) bölge: </a:t>
            </a:r>
            <a:r>
              <a:rPr lang="tr-TR" dirty="0"/>
              <a:t>Müşteri siparişlerinin depo görevlileri tarafından kolaylıkla taşınmasına yardımcı olacak şekilde stoklandıkları özel bölgedir. Eşyalar genellikle depolama modüllerine kolay erişimin sağlanabilmesi için küçük miktarlarda depolanır. Bu bölgedeki depolama raf sistemlerinden oluşur.</a:t>
            </a:r>
            <a:endParaRPr lang="en-US" dirty="0"/>
          </a:p>
        </p:txBody>
      </p:sp>
    </p:spTree>
    <p:extLst>
      <p:ext uri="{BB962C8B-B14F-4D97-AF65-F5344CB8AC3E}">
        <p14:creationId xmlns:p14="http://schemas.microsoft.com/office/powerpoint/2010/main" val="364509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3990" y="605307"/>
            <a:ext cx="8595360" cy="4351337"/>
          </a:xfrm>
        </p:spPr>
        <p:txBody>
          <a:bodyPr/>
          <a:lstStyle/>
          <a:p>
            <a:r>
              <a:rPr lang="tr-TR" b="1" dirty="0"/>
              <a:t>3.Aşama: </a:t>
            </a:r>
            <a:r>
              <a:rPr lang="tr-TR" dirty="0"/>
              <a:t>Siparişlerin alınması, malların depolandıkları bölümden hareketini tanımlar. Bu işlem fiziksel (</a:t>
            </a:r>
            <a:r>
              <a:rPr lang="tr-TR" dirty="0" err="1"/>
              <a:t>manual</a:t>
            </a:r>
            <a:r>
              <a:rPr lang="tr-TR" dirty="0"/>
              <a:t>, </a:t>
            </a:r>
            <a:r>
              <a:rPr lang="tr-TR" dirty="0" err="1"/>
              <a:t>forklift</a:t>
            </a:r>
            <a:r>
              <a:rPr lang="tr-TR" dirty="0"/>
              <a:t> vb.) olabileceği gibi kısmen veya tamamen otomatik (asansör, mobil raf vb.) olarak da gerçekleştirilebilir. Bölümlerinden alınan eşyaların kalite kontrol testleri yapılarak hatalı olanlar ayrıştırılır.</a:t>
            </a:r>
            <a:endParaRPr lang="en-US" dirty="0"/>
          </a:p>
          <a:p>
            <a:r>
              <a:rPr lang="tr-TR" b="1" dirty="0" smtClean="0"/>
              <a:t>4</a:t>
            </a:r>
            <a:r>
              <a:rPr lang="tr-TR" b="1" dirty="0"/>
              <a:t>. Aşama: </a:t>
            </a:r>
            <a:r>
              <a:rPr lang="tr-TR" dirty="0"/>
              <a:t>Ambalajlama ve ürün birleştirme, kalite kontrol testinden geçen eşyalar, hem depo içindeki taşınmalarında hem de nakliye sırasında karşılaşabilecekleri risklerden korunmak için ambalajlanır.</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553" y="3253591"/>
            <a:ext cx="4142234" cy="318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00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b="1" dirty="0"/>
              <a:t>5. Aşama: </a:t>
            </a:r>
            <a:r>
              <a:rPr lang="tr-TR" dirty="0"/>
              <a:t>Çıkış ve yükleme süreci, depodan çıkışı planlanan ürünlerin taşıma araçlarına palet, mukavva kutu, varil vb. taşıma üniteleriyle yerleştirilmesidir.</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866" y="2875164"/>
            <a:ext cx="3680182" cy="364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15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1.4.1. Lojistik Firmalar ve Depolama </a:t>
            </a:r>
            <a:r>
              <a:rPr lang="tr-TR" b="1" dirty="0" smtClean="0"/>
              <a:t>Süreci</a:t>
            </a:r>
            <a:endParaRPr lang="en-US" dirty="0"/>
          </a:p>
        </p:txBody>
      </p:sp>
      <p:sp>
        <p:nvSpPr>
          <p:cNvPr id="3" name="İçerik Yer Tutucusu 2"/>
          <p:cNvSpPr>
            <a:spLocks noGrp="1"/>
          </p:cNvSpPr>
          <p:nvPr>
            <p:ph idx="1"/>
          </p:nvPr>
        </p:nvSpPr>
        <p:spPr/>
        <p:txBody>
          <a:bodyPr>
            <a:normAutofit lnSpcReduction="10000"/>
          </a:bodyPr>
          <a:lstStyle/>
          <a:p>
            <a:r>
              <a:rPr lang="tr-TR" dirty="0"/>
              <a:t>Tedarik zinciri, ürün ve bilgilerin tedarikçiler, üreticiler, toptancılar, dağıtımcılar, perakendeciler ve nihai olarak da tüketiciler arasındaki hareketlerini sağlayan ilişkiler ve bağlantılar bütünüdür. Ham madde ve malzemelerin satın alınıp üretim sürecine dâhil edilmesi, depolanması, ürün hâline gelip dağıtımının gerçekleşmesi ve nihai tüketiciler tarafından tüketilmesini sağlayan işlevlerin kombinasyonu olan tedarik zincirinin önemi, tüm lojistik faaliyetlerinde olduğu gibi depolamada da ivme kazanmıştır.</a:t>
            </a:r>
            <a:endParaRPr lang="en-US" dirty="0"/>
          </a:p>
          <a:p>
            <a:r>
              <a:rPr lang="tr-TR" dirty="0"/>
              <a:t> </a:t>
            </a:r>
            <a:r>
              <a:rPr lang="tr-TR" dirty="0" smtClean="0"/>
              <a:t>Depolama  </a:t>
            </a:r>
            <a:r>
              <a:rPr lang="tr-TR" dirty="0"/>
              <a:t>süreçleri,  göndericiden  eşyaların  alınması  ve  işlem  organizasyonuyla başlar. Ham madde ya da yarı mamulün depoya girmesi, fiziksel depolamanın gerçekleştirilmesi, ambalajlama-etiketleme-konsolidasyon işlemlerinin yanı sıra dağıtım öncesi son kontrollerin yapılması ve depolanıp son kullanıcıya uygun şekillerde ulaştırılması depolama iş süreçlerinin temel halkalarını oluşturur. Ürünün ham madde aşamasından son kullanıcıya  ulaşması  arasında  gerçekleşen  “tedarik  zinciri  </a:t>
            </a:r>
            <a:r>
              <a:rPr lang="tr-TR" dirty="0" err="1"/>
              <a:t>yönetimi”nde</a:t>
            </a:r>
            <a:r>
              <a:rPr lang="tr-TR" dirty="0"/>
              <a:t>  depolamanın etkinlik ve verimliliği lojistik firmanın performansını belirleyecektir.</a:t>
            </a:r>
            <a:endParaRPr lang="en-US" dirty="0"/>
          </a:p>
          <a:p>
            <a:endParaRPr lang="en-US" dirty="0"/>
          </a:p>
        </p:txBody>
      </p:sp>
    </p:spTree>
    <p:extLst>
      <p:ext uri="{BB962C8B-B14F-4D97-AF65-F5344CB8AC3E}">
        <p14:creationId xmlns:p14="http://schemas.microsoft.com/office/powerpoint/2010/main" val="11558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 Lojistik Firmalar ve Depolama Süreci</a:t>
            </a:r>
            <a:endParaRPr lang="en-US" dirty="0"/>
          </a:p>
        </p:txBody>
      </p:sp>
      <p:sp>
        <p:nvSpPr>
          <p:cNvPr id="3" name="İçerik Yer Tutucusu 2"/>
          <p:cNvSpPr>
            <a:spLocks noGrp="1"/>
          </p:cNvSpPr>
          <p:nvPr>
            <p:ph idx="1"/>
          </p:nvPr>
        </p:nvSpPr>
        <p:spPr/>
        <p:txBody>
          <a:bodyPr>
            <a:normAutofit/>
          </a:bodyPr>
          <a:lstStyle/>
          <a:p>
            <a:r>
              <a:rPr lang="tr-TR" dirty="0"/>
              <a:t>Lojistik firma, müşteri (üretici, ithalatçı, ihracatçı vb.) siparişlerinin alınmasından, alıcıya teslimatın yapılmasına kadar katma değer katan tüm faaliyetleri bir bütün içinde değerlendirmelidir. Bu faaliyetler içinde depolama önemli bir yer tutmaktadır. Müşteri istek ve ihtiyaçlarına uygun depo seçimi, eşyaların stoklanması, istenen zaman, miktar ve kalitede dağıtımların gerçekleştirilmesi lojistik firmanın depo yönetimindeki temel sorumluluk alanlarıdır.</a:t>
            </a:r>
            <a:endParaRPr lang="en-US" dirty="0"/>
          </a:p>
          <a:p>
            <a:r>
              <a:rPr lang="tr-TR" dirty="0" smtClean="0"/>
              <a:t>Depo </a:t>
            </a:r>
            <a:r>
              <a:rPr lang="tr-TR" dirty="0"/>
              <a:t>işletmeciliği günümüzde ayrı bir uzmanlık alanı ve profesyonellik gerektirir. Lojistik firma lojistik hizmet üreten bir firma olup müşterisine ait malların depolama süreçlerini uzman bir firma vasıtasıyla organize eder. Lojistik firma depo işletmecisiyle almış olduğu hizmet karşılığında “depo hizmet anlaşması” imzalar. Bu anlaşma ile depolanması planlanan eşyanın hangi koşullarda saklanacağı, sözleşmenin süresi ve kapsamı, karşılıklı yükümlülükler, ödeme ve teslim şekilleri, sigorta, tazminat ve cezai hükümler çerçevesinde belirlenir.</a:t>
            </a:r>
            <a:endParaRPr lang="en-US" dirty="0"/>
          </a:p>
          <a:p>
            <a:endParaRPr lang="en-US" dirty="0"/>
          </a:p>
        </p:txBody>
      </p:sp>
    </p:spTree>
    <p:extLst>
      <p:ext uri="{BB962C8B-B14F-4D97-AF65-F5344CB8AC3E}">
        <p14:creationId xmlns:p14="http://schemas.microsoft.com/office/powerpoint/2010/main" val="410331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 Lojistik Firmalar ve Depolama Süreci</a:t>
            </a:r>
            <a:endParaRPr lang="en-US" dirty="0"/>
          </a:p>
        </p:txBody>
      </p:sp>
      <p:sp>
        <p:nvSpPr>
          <p:cNvPr id="3" name="İçerik Yer Tutucusu 2"/>
          <p:cNvSpPr>
            <a:spLocks noGrp="1"/>
          </p:cNvSpPr>
          <p:nvPr>
            <p:ph idx="1"/>
          </p:nvPr>
        </p:nvSpPr>
        <p:spPr/>
        <p:txBody>
          <a:bodyPr>
            <a:normAutofit lnSpcReduction="10000"/>
          </a:bodyPr>
          <a:lstStyle/>
          <a:p>
            <a:r>
              <a:rPr lang="tr-TR" dirty="0"/>
              <a:t>Genellikle depo sahibi firmalardan profesyonel hizmet satın alabilen lojistik firma işletmeleri çok sık görülmemekle birlikte mülkiyeti kendisinde olan depolarla aynı hizmeti müşterisine sunabilmektedir. Lojistik firma mülkiyeti kendisinde olan depolama hizmetlerini gerçekleştirirken  müşterisiyle  depolama  şartları  konusunda  ticari  sözleşme  yapar.  Bu sözleşme  ile  birlikte  tarafların  sorumluluklarını  içeren  bir  metin  üzerinde  mutabakata varılmış olur.</a:t>
            </a:r>
            <a:endParaRPr lang="en-US" dirty="0"/>
          </a:p>
          <a:p>
            <a:r>
              <a:rPr lang="tr-TR" dirty="0" smtClean="0"/>
              <a:t>Depolamada </a:t>
            </a:r>
            <a:r>
              <a:rPr lang="tr-TR" dirty="0"/>
              <a:t>tedarik zinciri halkalarının sorunsuz gerçekleştirilmesi lojistik firmanın yanı sıra depo yönetiminin de etkinliğine bağlı olmaktadır. Depo yönetiminin müşterilere sağladığı hizmetler tedarik zinciri anlayışına göre sadece istifleme, </a:t>
            </a:r>
            <a:r>
              <a:rPr lang="tr-TR" dirty="0" err="1"/>
              <a:t>elleçleme</a:t>
            </a:r>
            <a:r>
              <a:rPr lang="tr-TR" dirty="0"/>
              <a:t>, koruma ve saklama ile sınırlı değildir. Depo yönetiminde siparişlerin düzenli takibi için örneğin; kara ve hava taşımacılığında sıklıkla kullanılan eşya takip sistemlerine (barkod, GPS ve ASN) sahip olma, bilgisayar ve internet olanaklarıyla müşterileri sürekli bilgilendirme ve böylece </a:t>
            </a:r>
            <a:r>
              <a:rPr lang="tr-TR" dirty="0" smtClean="0"/>
              <a:t>onlarla </a:t>
            </a:r>
            <a:r>
              <a:rPr lang="tr-TR" dirty="0"/>
              <a:t>sağlıklı ve düzenli bir iletişim içinde olunması lojistik firma hizmet kalitesini yükseltici faktörlerdir</a:t>
            </a:r>
            <a:r>
              <a:rPr lang="tr-TR" dirty="0" smtClean="0"/>
              <a:t>.</a:t>
            </a:r>
            <a:endParaRPr lang="en-US" dirty="0"/>
          </a:p>
        </p:txBody>
      </p:sp>
    </p:spTree>
    <p:extLst>
      <p:ext uri="{BB962C8B-B14F-4D97-AF65-F5344CB8AC3E}">
        <p14:creationId xmlns:p14="http://schemas.microsoft.com/office/powerpoint/2010/main" val="197314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DEPO İŞLEMLERİ</a:t>
            </a:r>
            <a:r>
              <a:rPr lang="en-US" dirty="0"/>
              <a:t/>
            </a:r>
            <a:br>
              <a:rPr lang="en-US" dirty="0"/>
            </a:br>
            <a:endParaRPr lang="en-US" dirty="0"/>
          </a:p>
        </p:txBody>
      </p:sp>
    </p:spTree>
    <p:extLst>
      <p:ext uri="{BB962C8B-B14F-4D97-AF65-F5344CB8AC3E}">
        <p14:creationId xmlns:p14="http://schemas.microsoft.com/office/powerpoint/2010/main" val="322149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3844086" y="6235443"/>
            <a:ext cx="3451795" cy="500554"/>
          </a:xfrm>
        </p:spPr>
        <p:txBody>
          <a:bodyPr/>
          <a:lstStyle/>
          <a:p>
            <a:pPr marL="0" indent="0">
              <a:buNone/>
            </a:pPr>
            <a:r>
              <a:rPr lang="tr-TR" b="1" dirty="0"/>
              <a:t>Depoda siparişlerin </a:t>
            </a:r>
            <a:r>
              <a:rPr lang="tr-TR" b="1" dirty="0" smtClean="0"/>
              <a:t>takibi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746" y="0"/>
            <a:ext cx="6732476" cy="619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27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3487" y="365760"/>
            <a:ext cx="10581025" cy="1325562"/>
          </a:xfrm>
        </p:spPr>
        <p:txBody>
          <a:bodyPr>
            <a:normAutofit fontScale="90000"/>
          </a:bodyPr>
          <a:lstStyle/>
          <a:p>
            <a:r>
              <a:rPr lang="tr-TR" b="1" dirty="0"/>
              <a:t>1.5. Depolamanın İşletme İçindeki Yeri ve Diğer Bölümlerle </a:t>
            </a:r>
            <a:r>
              <a:rPr lang="tr-TR" b="1" dirty="0" smtClean="0"/>
              <a:t>Olan</a:t>
            </a:r>
            <a:r>
              <a:rPr lang="tr-TR" dirty="0"/>
              <a:t> </a:t>
            </a:r>
            <a:r>
              <a:rPr lang="tr-TR" b="1" dirty="0" smtClean="0"/>
              <a:t>İlişkileri</a:t>
            </a:r>
            <a:endParaRPr lang="en-US" dirty="0"/>
          </a:p>
        </p:txBody>
      </p:sp>
      <p:sp>
        <p:nvSpPr>
          <p:cNvPr id="3" name="İçerik Yer Tutucusu 2"/>
          <p:cNvSpPr>
            <a:spLocks noGrp="1"/>
          </p:cNvSpPr>
          <p:nvPr>
            <p:ph idx="1"/>
          </p:nvPr>
        </p:nvSpPr>
        <p:spPr/>
        <p:txBody>
          <a:bodyPr/>
          <a:lstStyle/>
          <a:p>
            <a:r>
              <a:rPr lang="tr-TR" dirty="0"/>
              <a:t>Depolamayı kontrol altında tutmak isteyen bölümler şunlardır:</a:t>
            </a:r>
            <a:endParaRPr lang="en-US" dirty="0"/>
          </a:p>
          <a:p>
            <a:r>
              <a:rPr lang="tr-TR" dirty="0"/>
              <a:t>Üretim</a:t>
            </a:r>
            <a:endParaRPr lang="en-US" dirty="0"/>
          </a:p>
          <a:p>
            <a:r>
              <a:rPr lang="tr-TR" dirty="0" smtClean="0"/>
              <a:t>Satış </a:t>
            </a:r>
            <a:r>
              <a:rPr lang="tr-TR" dirty="0"/>
              <a:t>ve satın alma</a:t>
            </a:r>
            <a:endParaRPr lang="en-US" dirty="0"/>
          </a:p>
          <a:p>
            <a:endParaRPr lang="en-US" dirty="0"/>
          </a:p>
        </p:txBody>
      </p:sp>
    </p:spTree>
    <p:extLst>
      <p:ext uri="{BB962C8B-B14F-4D97-AF65-F5344CB8AC3E}">
        <p14:creationId xmlns:p14="http://schemas.microsoft.com/office/powerpoint/2010/main" val="328519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1.5.1. Geleneksel Anlayış ve </a:t>
            </a:r>
            <a:r>
              <a:rPr lang="tr-TR" b="1" dirty="0" smtClean="0"/>
              <a:t>Gelişmeler</a:t>
            </a:r>
            <a:endParaRPr lang="en-US" dirty="0"/>
          </a:p>
        </p:txBody>
      </p:sp>
      <p:sp>
        <p:nvSpPr>
          <p:cNvPr id="3" name="İçerik Yer Tutucusu 2"/>
          <p:cNvSpPr>
            <a:spLocks noGrp="1"/>
          </p:cNvSpPr>
          <p:nvPr>
            <p:ph idx="1"/>
          </p:nvPr>
        </p:nvSpPr>
        <p:spPr/>
        <p:txBody>
          <a:bodyPr/>
          <a:lstStyle/>
          <a:p>
            <a:r>
              <a:rPr lang="tr-TR" b="1" dirty="0"/>
              <a:t>Üretim: </a:t>
            </a:r>
            <a:r>
              <a:rPr lang="tr-TR" dirty="0"/>
              <a:t>Üretimin durması üretim bölümünün kâbusudur. Elbette işletmenin durması işletme için hoş bir şey değildir. Ayrıca üretimin düzgün devam etmesi üretim maliyetlerinin aşağı çekilmesinde etkili bir koşuldur.</a:t>
            </a:r>
            <a:endParaRPr lang="en-US" dirty="0"/>
          </a:p>
          <a:p>
            <a:r>
              <a:rPr lang="tr-TR" dirty="0" smtClean="0"/>
              <a:t>Üretim </a:t>
            </a:r>
            <a:r>
              <a:rPr lang="tr-TR" dirty="0"/>
              <a:t>yöneticilerinin finansal maliyet ve alım maliyetleri konusunda genellikle daha az bilgili olmaları depo kontrolünün onlara verilmesini engelleyen önemli bir unsurdur.</a:t>
            </a:r>
            <a:endParaRPr lang="en-US" dirty="0"/>
          </a:p>
          <a:p>
            <a:r>
              <a:rPr lang="tr-TR" dirty="0" smtClean="0"/>
              <a:t>Teknik </a:t>
            </a:r>
            <a:r>
              <a:rPr lang="tr-TR" dirty="0"/>
              <a:t>kökenli olan bu insanlar eğitimleri gereği bu tür idari konuları deneyerek öğrenmek yanlısıdır. Böyle olunca bu deneyimler işletmelere oldukça pahalıya mal olmaktadır.</a:t>
            </a:r>
            <a:endParaRPr lang="en-US" dirty="0"/>
          </a:p>
          <a:p>
            <a:endParaRPr lang="en-US" dirty="0"/>
          </a:p>
        </p:txBody>
      </p:sp>
    </p:spTree>
    <p:extLst>
      <p:ext uri="{BB962C8B-B14F-4D97-AF65-F5344CB8AC3E}">
        <p14:creationId xmlns:p14="http://schemas.microsoft.com/office/powerpoint/2010/main" val="191315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lstStyle/>
          <a:p>
            <a:r>
              <a:rPr lang="tr-TR" b="1" dirty="0"/>
              <a:t>Satış: </a:t>
            </a:r>
            <a:r>
              <a:rPr lang="tr-TR" dirty="0"/>
              <a:t>Satışçılar, müşterilerinin tüm sorularını talep kabul etmek </a:t>
            </a:r>
            <a:r>
              <a:rPr lang="tr-TR" dirty="0" smtClean="0"/>
              <a:t>eğilimindedir.</a:t>
            </a:r>
            <a:r>
              <a:rPr lang="tr-TR" dirty="0"/>
              <a:t> </a:t>
            </a:r>
            <a:r>
              <a:rPr lang="tr-TR" dirty="0" smtClean="0"/>
              <a:t>Bu </a:t>
            </a:r>
            <a:r>
              <a:rPr lang="tr-TR" dirty="0"/>
              <a:t>nedenle gereğinden fazla bir mamul madde stoku olmasını talep ederler. Esas itibariyle satışçıların bu şekilde talepte bulunmaları da istenir ve </a:t>
            </a:r>
            <a:r>
              <a:rPr lang="tr-TR" dirty="0" smtClean="0"/>
              <a:t>hatta</a:t>
            </a:r>
            <a:r>
              <a:rPr lang="tr-TR" dirty="0"/>
              <a:t> </a:t>
            </a:r>
            <a:r>
              <a:rPr lang="tr-TR" dirty="0" smtClean="0"/>
              <a:t>hayalci </a:t>
            </a:r>
            <a:r>
              <a:rPr lang="tr-TR" dirty="0"/>
              <a:t>olmaları teşvik edilir. Bu yaratıcılıkla azami satış motivasyonuna sahip olurlar ve daha başarılı bir performans sergilerler. Bu şartlar altında depo kontrolü satışçılara teslim edilemez. Zira bu durumda, mamul depolarını aşırı şekilde dolduracaklardır. Bu ise depo maliyetlerinde en dayanılmaz sonucu yaratacaktır.</a:t>
            </a:r>
            <a:endParaRPr lang="en-US" dirty="0"/>
          </a:p>
          <a:p>
            <a:endParaRPr lang="en-US" dirty="0"/>
          </a:p>
        </p:txBody>
      </p:sp>
    </p:spTree>
    <p:extLst>
      <p:ext uri="{BB962C8B-B14F-4D97-AF65-F5344CB8AC3E}">
        <p14:creationId xmlns:p14="http://schemas.microsoft.com/office/powerpoint/2010/main" val="60547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normAutofit fontScale="92500" lnSpcReduction="10000"/>
          </a:bodyPr>
          <a:lstStyle/>
          <a:p>
            <a:r>
              <a:rPr lang="tr-TR" b="1" dirty="0"/>
              <a:t>Satın  alma:  </a:t>
            </a:r>
            <a:r>
              <a:rPr lang="tr-TR" dirty="0"/>
              <a:t>Satın  almacılar  işlerini  rahatlatmak  ve  gecikmelerden  </a:t>
            </a:r>
            <a:r>
              <a:rPr lang="tr-TR" dirty="0" smtClean="0"/>
              <a:t>dolayı</a:t>
            </a:r>
            <a:r>
              <a:rPr lang="tr-TR" dirty="0"/>
              <a:t> </a:t>
            </a:r>
            <a:r>
              <a:rPr lang="tr-TR" dirty="0" smtClean="0"/>
              <a:t>işletmenin  </a:t>
            </a:r>
            <a:r>
              <a:rPr lang="tr-TR" dirty="0"/>
              <a:t>durmasını  engellemek  için  ham  ve  yarı  mamul  giriş  </a:t>
            </a:r>
            <a:r>
              <a:rPr lang="tr-TR" dirty="0" smtClean="0"/>
              <a:t>depolarını</a:t>
            </a:r>
            <a:r>
              <a:rPr lang="tr-TR" dirty="0"/>
              <a:t> </a:t>
            </a:r>
            <a:r>
              <a:rPr lang="tr-TR" dirty="0" smtClean="0"/>
              <a:t>gereğinden </a:t>
            </a:r>
            <a:r>
              <a:rPr lang="tr-TR" dirty="0"/>
              <a:t>fazla hatta kontrolsüz doldurmak eğilimindedirler. Bu ise doğal olarak satın alma fonksiyonunun denetimsiz kalmasına yol açmak demektir</a:t>
            </a:r>
            <a:r>
              <a:rPr lang="tr-TR" dirty="0" smtClean="0"/>
              <a:t>.</a:t>
            </a:r>
          </a:p>
          <a:p>
            <a:r>
              <a:rPr lang="tr-TR" dirty="0"/>
              <a:t>Ülkemizde  belki  de  en  az  anlaşılmış  iş  ilişkilerinden  biri  depo  ve  satın  alma ilişkileridir. Genellikle depo satın almanın kontrolüne verilir. Bunun en önemli nedeni ise satın almanın çoğu yerde “bir lojistik faaliyeti” olarak adlandırılması veya kabul edilmesidir.</a:t>
            </a:r>
            <a:endParaRPr lang="en-US" dirty="0"/>
          </a:p>
          <a:p>
            <a:r>
              <a:rPr lang="tr-TR" dirty="0"/>
              <a:t> </a:t>
            </a:r>
            <a:r>
              <a:rPr lang="tr-TR" dirty="0" smtClean="0"/>
              <a:t>Yurt </a:t>
            </a:r>
            <a:r>
              <a:rPr lang="tr-TR" dirty="0"/>
              <a:t>dışındaki firmalar ile şartlarımızın eşitlendiği konusunda hem fikir olursak; maliyet, üretim şekilleri, insan faktörü, teşvikler ve birçok benzeri konuda aynı şartlara sahip olduğumuzu söylüyoruz demektir. Bu ise oldukça ağır bir rekabet ortamına girdiğimiz anlamına gelir.</a:t>
            </a:r>
            <a:endParaRPr lang="en-US" dirty="0"/>
          </a:p>
          <a:p>
            <a:r>
              <a:rPr lang="tr-TR" dirty="0" smtClean="0"/>
              <a:t>Sermaye </a:t>
            </a:r>
            <a:r>
              <a:rPr lang="tr-TR" dirty="0"/>
              <a:t>riski, yatırım miktarı, teknoloji, teknik, alt yapı, insan faktörü ve maliyet gibi unsurlarla avantaj elde etme şansımız olmadığına,  malzeme ve kaliteden çalma şansımız da hiç olmadığına göre rekabette önde olmanın tek yolu kalmaktadır: lojistik faaliyetler.</a:t>
            </a:r>
            <a:endParaRPr lang="en-US" dirty="0"/>
          </a:p>
          <a:p>
            <a:endParaRPr lang="en-US" dirty="0"/>
          </a:p>
          <a:p>
            <a:endParaRPr lang="en-US" dirty="0"/>
          </a:p>
        </p:txBody>
      </p:sp>
    </p:spTree>
    <p:extLst>
      <p:ext uri="{BB962C8B-B14F-4D97-AF65-F5344CB8AC3E}">
        <p14:creationId xmlns:p14="http://schemas.microsoft.com/office/powerpoint/2010/main" val="77609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lstStyle/>
          <a:p>
            <a:r>
              <a:rPr lang="tr-TR" dirty="0"/>
              <a:t>Eğer lojistiği sadece satın alma, sadece depo - depoculuk veya sadece taşıma diye görürsek biz klasik iş yapma çağından - çağdaş iş hayatına geçememişiz demektir.</a:t>
            </a:r>
            <a:endParaRPr lang="en-US" dirty="0"/>
          </a:p>
          <a:p>
            <a:r>
              <a:rPr lang="tr-TR" dirty="0"/>
              <a:t> </a:t>
            </a:r>
            <a:r>
              <a:rPr lang="tr-TR" dirty="0" smtClean="0"/>
              <a:t>Lojistik </a:t>
            </a:r>
            <a:r>
              <a:rPr lang="tr-TR" dirty="0"/>
              <a:t>grubu, dış piyasa ile doğrudan ticari hiçbir ilişkiye girmeden var olan ve gelecekte olası şartları veri kabul ederek, takımını başarıya ulaştıracak taktikleri üreten ve bu taktiklerin neticelerini canlı olarak takip ederek takımı dengede tutan en önemli unsur olarak ortaya çıkmaktadır.</a:t>
            </a:r>
            <a:endParaRPr lang="en-US" dirty="0"/>
          </a:p>
          <a:p>
            <a:r>
              <a:rPr lang="tr-TR" dirty="0" smtClean="0"/>
              <a:t>Eğer   </a:t>
            </a:r>
            <a:r>
              <a:rPr lang="tr-TR" dirty="0"/>
              <a:t>maliyetin  düşürülmesi,  tasarruf   yapılması   ve   zamanın   verimli   </a:t>
            </a:r>
            <a:r>
              <a:rPr lang="tr-TR" dirty="0" smtClean="0"/>
              <a:t>kullanımı</a:t>
            </a:r>
            <a:r>
              <a:rPr lang="tr-TR" dirty="0"/>
              <a:t> </a:t>
            </a:r>
            <a:r>
              <a:rPr lang="tr-TR" dirty="0" smtClean="0"/>
              <a:t>isteniyorsa</a:t>
            </a:r>
            <a:r>
              <a:rPr lang="tr-TR" dirty="0"/>
              <a:t>, bunlar sadece lojistik grupların çalışmasıyla başarılabilir.</a:t>
            </a:r>
            <a:endParaRPr lang="en-US" dirty="0"/>
          </a:p>
          <a:p>
            <a:endParaRPr lang="en-US" dirty="0"/>
          </a:p>
        </p:txBody>
      </p:sp>
    </p:spTree>
    <p:extLst>
      <p:ext uri="{BB962C8B-B14F-4D97-AF65-F5344CB8AC3E}">
        <p14:creationId xmlns:p14="http://schemas.microsoft.com/office/powerpoint/2010/main" val="1087556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normAutofit lnSpcReduction="10000"/>
          </a:bodyPr>
          <a:lstStyle/>
          <a:p>
            <a:r>
              <a:rPr lang="tr-TR" dirty="0"/>
              <a:t>Maliyet unsurunun en önemli üçayağından biri satın alma, diğeri üretim ve en sonuncusu ise depodur.  Satın alma basitçe ortalama olarak firma harcama bütçesinin % 50 ile 80 arasındaki bölümünü fiilen harcayan bir merkezdir. Depo ise satın alma bölümünün harcayacağı bu kaynakların fiziki bir muhasebe kaydı gibidir.</a:t>
            </a:r>
            <a:endParaRPr lang="en-US" dirty="0"/>
          </a:p>
          <a:p>
            <a:r>
              <a:rPr lang="tr-TR" dirty="0"/>
              <a:t> </a:t>
            </a:r>
            <a:r>
              <a:rPr lang="tr-TR" dirty="0" smtClean="0"/>
              <a:t>Depo </a:t>
            </a:r>
            <a:r>
              <a:rPr lang="tr-TR" dirty="0"/>
              <a:t>yapısı itibariyle lojistik grubunun altında yer almalıdır. Lojistik grubu satın alma departmanının alması gereken malları, bu malların alım partilerini ve </a:t>
            </a:r>
            <a:r>
              <a:rPr lang="tr-TR" dirty="0" err="1"/>
              <a:t>terminlerini</a:t>
            </a:r>
            <a:r>
              <a:rPr lang="tr-TR" dirty="0"/>
              <a:t> belirleyecektir. Bu malların işletmeye geliş miktar ve zamanlarının programına uygun olup olmadığını kendi kontrolündeki depoya bakarak görecektir. Elbette ki bu hususlar biz ancak ülkemizde çağdaş iş yaşamı seviyesini yakalamak istersek söz konusu hâle gelecektir.</a:t>
            </a:r>
            <a:endParaRPr lang="en-US" dirty="0"/>
          </a:p>
          <a:p>
            <a:r>
              <a:rPr lang="tr-TR" dirty="0" smtClean="0"/>
              <a:t>Harcama </a:t>
            </a:r>
            <a:r>
              <a:rPr lang="tr-TR" dirty="0"/>
              <a:t>bütçesinin ortalama % 75- 80’ini satın alma departmanı kullanıyorsa bu durumda satın almanın kendini sağlama almak için yapacağı her fazla alımın deponun ve stok maliyetlerinin aşırı şişmesine neden olacağı açıktır.</a:t>
            </a:r>
            <a:endParaRPr lang="en-US" dirty="0"/>
          </a:p>
          <a:p>
            <a:endParaRPr lang="en-US" dirty="0"/>
          </a:p>
        </p:txBody>
      </p:sp>
    </p:spTree>
    <p:extLst>
      <p:ext uri="{BB962C8B-B14F-4D97-AF65-F5344CB8AC3E}">
        <p14:creationId xmlns:p14="http://schemas.microsoft.com/office/powerpoint/2010/main" val="225019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lstStyle/>
          <a:p>
            <a:r>
              <a:rPr lang="tr-TR" dirty="0"/>
              <a:t>Oysa depo,  satın alma fonksiyonunun kontrol edildiği bir yerdir.  Aynı durum üretim ve satış departmanları için de geçerlidir.</a:t>
            </a:r>
            <a:endParaRPr lang="en-US" dirty="0"/>
          </a:p>
          <a:p>
            <a:r>
              <a:rPr lang="tr-TR" dirty="0"/>
              <a:t> </a:t>
            </a:r>
            <a:r>
              <a:rPr lang="tr-TR" dirty="0" smtClean="0"/>
              <a:t>Diğer </a:t>
            </a:r>
            <a:r>
              <a:rPr lang="tr-TR" dirty="0"/>
              <a:t>bir açıdan baktığımızda üst yönetimlerin muhasebe ve finansmanla bire bir ilgilenmelerine  rağmen  depoyu  sürgün  yeri  gibi  görmeleri  ve  doğrudan  ilgilenmemeleri dikkat çeker.</a:t>
            </a:r>
            <a:endParaRPr lang="en-US" dirty="0"/>
          </a:p>
          <a:p>
            <a:r>
              <a:rPr lang="tr-TR" dirty="0" smtClean="0"/>
              <a:t>Depo</a:t>
            </a:r>
            <a:r>
              <a:rPr lang="tr-TR" dirty="0"/>
              <a:t>, diğer bölümlerin verimliliklerinin kontrol edildiği ve maliyet unsurlarının denetim altına alındığı yegâne yerdir.</a:t>
            </a:r>
            <a:endParaRPr lang="en-US" dirty="0"/>
          </a:p>
          <a:p>
            <a:r>
              <a:rPr lang="tr-TR" dirty="0"/>
              <a:t>Üst yönetim ne kadar çok istese de doğrudan depo ile ilgilenemeyeceğine göre araya bir kademe koymak yararlıdır. Bu kademe ise lojistik planlama departmandır.</a:t>
            </a:r>
            <a:endParaRPr lang="en-US" dirty="0"/>
          </a:p>
          <a:p>
            <a:endParaRPr lang="en-US" dirty="0"/>
          </a:p>
        </p:txBody>
      </p:sp>
    </p:spTree>
    <p:extLst>
      <p:ext uri="{BB962C8B-B14F-4D97-AF65-F5344CB8AC3E}">
        <p14:creationId xmlns:p14="http://schemas.microsoft.com/office/powerpoint/2010/main" val="3091380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normAutofit fontScale="92500" lnSpcReduction="10000"/>
          </a:bodyPr>
          <a:lstStyle/>
          <a:p>
            <a:r>
              <a:rPr lang="tr-TR" b="1" dirty="0"/>
              <a:t>Lojistik planlama departmanı: </a:t>
            </a:r>
            <a:r>
              <a:rPr lang="tr-TR" dirty="0"/>
              <a:t>Planlamacılık gereği bu departman, işletmenin tüm emirlerinin verildiği ve aynı zamanda tüm raporların toplandığı bir nokta olmak zorundadır</a:t>
            </a:r>
            <a:r>
              <a:rPr lang="tr-TR" dirty="0" smtClean="0"/>
              <a:t>.</a:t>
            </a:r>
          </a:p>
          <a:p>
            <a:r>
              <a:rPr lang="tr-TR" dirty="0" smtClean="0"/>
              <a:t>İşletmenin   </a:t>
            </a:r>
            <a:r>
              <a:rPr lang="tr-TR" dirty="0"/>
              <a:t>patronu   işletmesini   böyle   bir   kademe   ile   yönetmenin   </a:t>
            </a:r>
            <a:r>
              <a:rPr lang="tr-TR" dirty="0" smtClean="0"/>
              <a:t>rahatlığını</a:t>
            </a:r>
            <a:r>
              <a:rPr lang="tr-TR" dirty="0"/>
              <a:t> </a:t>
            </a:r>
            <a:r>
              <a:rPr lang="tr-TR" dirty="0" smtClean="0"/>
              <a:t>yaşayacaktır</a:t>
            </a:r>
            <a:r>
              <a:rPr lang="tr-TR" dirty="0"/>
              <a:t>.</a:t>
            </a:r>
            <a:endParaRPr lang="en-US" dirty="0"/>
          </a:p>
          <a:p>
            <a:r>
              <a:rPr lang="tr-TR" dirty="0" smtClean="0"/>
              <a:t>Bu </a:t>
            </a:r>
            <a:r>
              <a:rPr lang="tr-TR" dirty="0"/>
              <a:t>departman bilgili ve </a:t>
            </a:r>
            <a:r>
              <a:rPr lang="tr-TR" dirty="0" err="1"/>
              <a:t>sektörel</a:t>
            </a:r>
            <a:r>
              <a:rPr lang="tr-TR" dirty="0"/>
              <a:t> analizleri gayet iyi yapabilen insanlardan oluşmalıdır. Patronun verdiği emirleri işletmenin her departmanına uygun hesaplamalarla aktarmak durumunda olan bu departman bunlara paralel olarak sektördeki müşterileri ve piyasadaki hareketleri yakından izlemek durumundadır.</a:t>
            </a:r>
            <a:endParaRPr lang="en-US" dirty="0"/>
          </a:p>
          <a:p>
            <a:r>
              <a:rPr lang="tr-TR" dirty="0"/>
              <a:t> </a:t>
            </a:r>
            <a:r>
              <a:rPr lang="tr-TR" dirty="0" smtClean="0"/>
              <a:t>Bu </a:t>
            </a:r>
            <a:r>
              <a:rPr lang="tr-TR" dirty="0"/>
              <a:t>departman çalışanları emirlerdeki hedefleri, raporlarla gelen verilerle karşılaştırıp sapmaları üst yönetime rapor ederler. Amaç üst yönetimin sektörü izlemesini, ayarlama ve uygulama talimatlarını daha sağlıklı vermesini sağlamaktır. Bu raporlama esnasında “devam konusundaki muhtelif mantıklı devam kararları ve strateji değişiklikleri” lojistik planlama departmanı tarafından sunulur</a:t>
            </a:r>
            <a:r>
              <a:rPr lang="tr-TR" dirty="0" smtClean="0"/>
              <a:t>.</a:t>
            </a:r>
            <a:endParaRPr lang="en-US" dirty="0"/>
          </a:p>
        </p:txBody>
      </p:sp>
    </p:spTree>
    <p:extLst>
      <p:ext uri="{BB962C8B-B14F-4D97-AF65-F5344CB8AC3E}">
        <p14:creationId xmlns:p14="http://schemas.microsoft.com/office/powerpoint/2010/main" val="8868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3673522" y="6027493"/>
            <a:ext cx="3361644" cy="549034"/>
          </a:xfrm>
        </p:spPr>
        <p:txBody>
          <a:bodyPr/>
          <a:lstStyle/>
          <a:p>
            <a:pPr marL="0" indent="0">
              <a:buNone/>
            </a:pPr>
            <a:r>
              <a:rPr lang="tr-TR" b="1" dirty="0" smtClean="0"/>
              <a:t>Depoda </a:t>
            </a:r>
            <a:r>
              <a:rPr lang="tr-TR" b="1" dirty="0"/>
              <a:t>malların kontrolü</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207" y="227128"/>
            <a:ext cx="7476275" cy="562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2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 DEPO KAVRAMI VE TÜRLERİ</a:t>
            </a:r>
            <a:r>
              <a:rPr lang="en-US" dirty="0"/>
              <a:t/>
            </a:r>
            <a:br>
              <a:rPr lang="en-US" dirty="0"/>
            </a:br>
            <a:endParaRPr lang="en-US" dirty="0"/>
          </a:p>
        </p:txBody>
      </p:sp>
      <p:sp>
        <p:nvSpPr>
          <p:cNvPr id="3" name="İçerik Yer Tutucusu 2"/>
          <p:cNvSpPr>
            <a:spLocks noGrp="1"/>
          </p:cNvSpPr>
          <p:nvPr>
            <p:ph idx="1"/>
          </p:nvPr>
        </p:nvSpPr>
        <p:spPr>
          <a:xfrm>
            <a:off x="1442177" y="1087649"/>
            <a:ext cx="8595360" cy="4351337"/>
          </a:xfrm>
        </p:spPr>
        <p:txBody>
          <a:bodyPr/>
          <a:lstStyle/>
          <a:p>
            <a:pPr algn="ctr"/>
            <a:r>
              <a:rPr lang="tr-TR" dirty="0"/>
              <a:t>Depo; ürünlerin ham madde aşamasından üretim ortamına, oradan da tüketim merkezlerine dağıtımına kadar olan bütün bir faaliyetler dizisinin gerçekleştirilmesinde stratejik rol oynayan ara noktalardır. Tedarikçiler, üreticiler, dağıtıcılar ve perakendeciler için depoların önemi büyüktür. Ayrıca uluslararası ticarette ithalat, ihracat ve gümrük süreçlerinde eşyaların muhafaza  edildiği, stoklandığı,  korunduğu  ve  taşımaya  hazır  hâle getirildiği açık veya kapalı alanlara gereksinim duyulmaktadır.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574" y="3208615"/>
            <a:ext cx="6046565" cy="3460997"/>
          </a:xfrm>
          <a:prstGeom prst="rect">
            <a:avLst/>
          </a:prstGeom>
        </p:spPr>
      </p:pic>
    </p:spTree>
    <p:extLst>
      <p:ext uri="{BB962C8B-B14F-4D97-AF65-F5344CB8AC3E}">
        <p14:creationId xmlns:p14="http://schemas.microsoft.com/office/powerpoint/2010/main" val="2660069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normAutofit fontScale="92500" lnSpcReduction="10000"/>
          </a:bodyPr>
          <a:lstStyle/>
          <a:p>
            <a:r>
              <a:rPr lang="tr-TR" dirty="0" smtClean="0"/>
              <a:t>Emirler </a:t>
            </a:r>
            <a:r>
              <a:rPr lang="tr-TR" dirty="0"/>
              <a:t>lojistik planlama departmanı üzerinden şirkete ulaştırılır.</a:t>
            </a:r>
            <a:endParaRPr lang="en-US" dirty="0"/>
          </a:p>
          <a:p>
            <a:r>
              <a:rPr lang="tr-TR" dirty="0" smtClean="0"/>
              <a:t>Bu  </a:t>
            </a:r>
            <a:r>
              <a:rPr lang="tr-TR" dirty="0"/>
              <a:t>yöntemin  bir  diğer  faydası  ise  emirleri  alan  departmanların  üst  yönetimle  bu emirleri  tartışamamalarına  rağmen  aynı  seviyede  olmanın  getirdiği  avantajla  lojistik planlama departmanıyla tartışabilmeleri ve olası atlamalar konusunda uyarılarını gereği gibi yapabilmeleridir.</a:t>
            </a:r>
            <a:endParaRPr lang="en-US" dirty="0"/>
          </a:p>
          <a:p>
            <a:r>
              <a:rPr lang="tr-TR" dirty="0" smtClean="0"/>
              <a:t>Bu </a:t>
            </a:r>
            <a:r>
              <a:rPr lang="tr-TR" dirty="0"/>
              <a:t>durumda depolar lojistik planlama departmanına bağlı olmak durumundadır.</a:t>
            </a:r>
            <a:endParaRPr lang="en-US" dirty="0"/>
          </a:p>
          <a:p>
            <a:r>
              <a:rPr lang="tr-TR" dirty="0" smtClean="0"/>
              <a:t>Şöyle </a:t>
            </a:r>
            <a:r>
              <a:rPr lang="tr-TR" dirty="0"/>
              <a:t>ki satın alma, üretim ve satış emirleriyle raporlarının kontrol edilebildiği tek nokta depodur.</a:t>
            </a:r>
            <a:endParaRPr lang="en-US" dirty="0"/>
          </a:p>
          <a:p>
            <a:r>
              <a:rPr lang="tr-TR" dirty="0" smtClean="0"/>
              <a:t>Genel </a:t>
            </a:r>
            <a:r>
              <a:rPr lang="tr-TR" dirty="0"/>
              <a:t>eğilime bakıldığında; eğitim seviyesinin depoda özellikle düşük tutulması ve depodaki kişilerin sürgün olarak bulundukları yerleri doldurmaları nedenleriyle deponun başka bir departmanın (lojistik planlama dışında) altında yer almasının depodaki personeli aşırı bir şekilde ezdiği görülmektedir. Bu durum depoyu fiilen fonksiyonsuz hâle getirmektedir.</a:t>
            </a:r>
            <a:endParaRPr lang="en-US" dirty="0"/>
          </a:p>
          <a:p>
            <a:endParaRPr lang="en-US" dirty="0"/>
          </a:p>
        </p:txBody>
      </p:sp>
    </p:spTree>
    <p:extLst>
      <p:ext uri="{BB962C8B-B14F-4D97-AF65-F5344CB8AC3E}">
        <p14:creationId xmlns:p14="http://schemas.microsoft.com/office/powerpoint/2010/main" val="180665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normAutofit/>
          </a:bodyPr>
          <a:lstStyle/>
          <a:p>
            <a:r>
              <a:rPr lang="tr-TR" dirty="0"/>
              <a:t>Lojistik planlama departmanı, deponun ve depo görevlilerinin diğer bölümlerin </a:t>
            </a:r>
            <a:r>
              <a:rPr lang="tr-TR" dirty="0" smtClean="0"/>
              <a:t>baskısı</a:t>
            </a:r>
            <a:r>
              <a:rPr lang="tr-TR" dirty="0"/>
              <a:t> </a:t>
            </a:r>
            <a:r>
              <a:rPr lang="tr-TR" dirty="0" smtClean="0"/>
              <a:t>altında </a:t>
            </a:r>
            <a:r>
              <a:rPr lang="tr-TR" dirty="0"/>
              <a:t>ezilmesini önleyerek çok önemli bir fayda sağlamaktadır.</a:t>
            </a:r>
            <a:endParaRPr lang="en-US" dirty="0"/>
          </a:p>
          <a:p>
            <a:r>
              <a:rPr lang="tr-TR" dirty="0" smtClean="0"/>
              <a:t>Depo </a:t>
            </a:r>
            <a:r>
              <a:rPr lang="tr-TR" dirty="0"/>
              <a:t>fiili durum konusunda gereken tespitleri yaparak ilgili yerlere iletmekte ve </a:t>
            </a:r>
            <a:r>
              <a:rPr lang="tr-TR" dirty="0" smtClean="0"/>
              <a:t>uyarı</a:t>
            </a:r>
            <a:r>
              <a:rPr lang="tr-TR" dirty="0"/>
              <a:t> </a:t>
            </a:r>
            <a:r>
              <a:rPr lang="tr-TR" dirty="0" smtClean="0"/>
              <a:t>görevini </a:t>
            </a:r>
            <a:r>
              <a:rPr lang="tr-TR" dirty="0"/>
              <a:t>yapmaktadır.</a:t>
            </a:r>
            <a:endParaRPr lang="en-US" dirty="0"/>
          </a:p>
          <a:p>
            <a:r>
              <a:rPr lang="tr-TR" dirty="0" smtClean="0"/>
              <a:t>Lojistik </a:t>
            </a:r>
            <a:r>
              <a:rPr lang="tr-TR" dirty="0"/>
              <a:t>planlama departmanı oluşumuyla birlikte şirketin patronunun ve/veya üst yönetiminin birlikte oturduğu taktik plan merkezinin izleme, ayarlama ve uygulama talimatı verme fonksiyonlarını daha iyi icra etme ortamı hazırlanmaktadır.</a:t>
            </a:r>
            <a:endParaRPr lang="en-US" dirty="0"/>
          </a:p>
          <a:p>
            <a:r>
              <a:rPr lang="tr-TR" dirty="0" smtClean="0"/>
              <a:t>Özellikle   </a:t>
            </a:r>
            <a:r>
              <a:rPr lang="tr-TR" dirty="0"/>
              <a:t>vizyon   oluşturma   ve   bu   vizyona   bağlı   olarak   amaç   ve   hedeflerin belirlenmesi taktik plan merkezi için daha kolay hâle gelmektedir. Stratejik </a:t>
            </a:r>
            <a:r>
              <a:rPr lang="tr-TR" dirty="0" smtClean="0"/>
              <a:t>seçeneklerin</a:t>
            </a:r>
            <a:r>
              <a:rPr lang="tr-TR" dirty="0"/>
              <a:t> </a:t>
            </a:r>
            <a:r>
              <a:rPr lang="tr-TR" dirty="0" smtClean="0"/>
              <a:t>ortaya konması, stratejilerin seçilmesi ve görevlendirmelerin yapılması bir bütünlük içinde gerçekleşebilmektedir.</a:t>
            </a:r>
            <a:endParaRPr lang="en-US" dirty="0" smtClean="0"/>
          </a:p>
          <a:p>
            <a:endParaRPr lang="en-US" dirty="0"/>
          </a:p>
        </p:txBody>
      </p:sp>
    </p:spTree>
    <p:extLst>
      <p:ext uri="{BB962C8B-B14F-4D97-AF65-F5344CB8AC3E}">
        <p14:creationId xmlns:p14="http://schemas.microsoft.com/office/powerpoint/2010/main" val="420407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139" y="275607"/>
            <a:ext cx="9692640" cy="1325562"/>
          </a:xfrm>
        </p:spPr>
        <p:txBody>
          <a:bodyPr/>
          <a:lstStyle/>
          <a:p>
            <a:r>
              <a:rPr lang="tr-TR" b="1" dirty="0"/>
              <a:t>1.5.1. Geleneksel Anlayış ve Gelişmeler</a:t>
            </a:r>
            <a:endParaRPr lang="en-US" dirty="0"/>
          </a:p>
        </p:txBody>
      </p:sp>
      <p:pic>
        <p:nvPicPr>
          <p:cNvPr id="6" name="İçerik Yer Tutucusu 5"/>
          <p:cNvPicPr>
            <a:picLocks noGrp="1" noChangeAspect="1"/>
          </p:cNvPicPr>
          <p:nvPr>
            <p:ph idx="1"/>
          </p:nvPr>
        </p:nvPicPr>
        <p:blipFill rotWithShape="1">
          <a:blip r:embed="rId2">
            <a:extLst>
              <a:ext uri="{28A0092B-C50C-407E-A947-70E740481C1C}">
                <a14:useLocalDpi xmlns:a14="http://schemas.microsoft.com/office/drawing/2010/main" val="0"/>
              </a:ext>
            </a:extLst>
          </a:blip>
          <a:srcRect l="1654" t="1382" r="4560" b="1908"/>
          <a:stretch/>
        </p:blipFill>
        <p:spPr>
          <a:xfrm>
            <a:off x="2289605" y="1601169"/>
            <a:ext cx="5695296" cy="4780194"/>
          </a:xfrm>
        </p:spPr>
      </p:pic>
      <p:sp>
        <p:nvSpPr>
          <p:cNvPr id="7" name="Metin kutusu 6"/>
          <p:cNvSpPr txBox="1"/>
          <p:nvPr/>
        </p:nvSpPr>
        <p:spPr>
          <a:xfrm>
            <a:off x="3052292" y="6143223"/>
            <a:ext cx="4623515" cy="369332"/>
          </a:xfrm>
          <a:prstGeom prst="rect">
            <a:avLst/>
          </a:prstGeom>
          <a:noFill/>
        </p:spPr>
        <p:txBody>
          <a:bodyPr wrap="square" rtlCol="0">
            <a:spAutoFit/>
          </a:bodyPr>
          <a:lstStyle/>
          <a:p>
            <a:r>
              <a:rPr lang="tr-TR" dirty="0" smtClean="0"/>
              <a:t>Olması gereken fonksiyonel organizasyon</a:t>
            </a:r>
            <a:endParaRPr lang="en-US" dirty="0"/>
          </a:p>
        </p:txBody>
      </p:sp>
    </p:spTree>
    <p:extLst>
      <p:ext uri="{BB962C8B-B14F-4D97-AF65-F5344CB8AC3E}">
        <p14:creationId xmlns:p14="http://schemas.microsoft.com/office/powerpoint/2010/main" val="1732170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Geleneksel Anlayış ve Gelişmeler</a:t>
            </a:r>
            <a:endParaRPr lang="en-US" dirty="0"/>
          </a:p>
        </p:txBody>
      </p:sp>
      <p:sp>
        <p:nvSpPr>
          <p:cNvPr id="3" name="İçerik Yer Tutucusu 2"/>
          <p:cNvSpPr>
            <a:spLocks noGrp="1"/>
          </p:cNvSpPr>
          <p:nvPr>
            <p:ph idx="1"/>
          </p:nvPr>
        </p:nvSpPr>
        <p:spPr/>
        <p:txBody>
          <a:bodyPr/>
          <a:lstStyle/>
          <a:p>
            <a:r>
              <a:rPr lang="tr-TR" dirty="0"/>
              <a:t>Depo doğrudan üst yönetime bir bakıma patrona doğrudan bağlıdır.</a:t>
            </a:r>
            <a:endParaRPr lang="en-US" dirty="0"/>
          </a:p>
          <a:p>
            <a:r>
              <a:rPr lang="tr-TR" dirty="0" smtClean="0"/>
              <a:t>Depo </a:t>
            </a:r>
            <a:r>
              <a:rPr lang="tr-TR" dirty="0"/>
              <a:t>“lojistik planlama </a:t>
            </a:r>
            <a:r>
              <a:rPr lang="tr-TR" dirty="0" err="1"/>
              <a:t>departmanı”na</a:t>
            </a:r>
            <a:r>
              <a:rPr lang="tr-TR" dirty="0"/>
              <a:t> bağlı </a:t>
            </a:r>
            <a:r>
              <a:rPr lang="tr-TR" dirty="0" err="1"/>
              <a:t>operasyonel</a:t>
            </a:r>
            <a:r>
              <a:rPr lang="tr-TR" dirty="0"/>
              <a:t> bir bölümdür.</a:t>
            </a:r>
            <a:endParaRPr lang="en-US" dirty="0"/>
          </a:p>
          <a:p>
            <a:r>
              <a:rPr lang="tr-TR" dirty="0" smtClean="0"/>
              <a:t> “</a:t>
            </a:r>
            <a:r>
              <a:rPr lang="tr-TR" dirty="0"/>
              <a:t>Lojistik  planlama  departmanı”  hem  iletişim  köprüsü  hem  de  eş  güdüm merkezidir.</a:t>
            </a:r>
            <a:endParaRPr lang="en-US" dirty="0"/>
          </a:p>
          <a:p>
            <a:pPr marL="0" indent="0">
              <a:buNone/>
            </a:pPr>
            <a:endParaRPr lang="en-US" dirty="0"/>
          </a:p>
        </p:txBody>
      </p:sp>
    </p:spTree>
    <p:extLst>
      <p:ext uri="{BB962C8B-B14F-4D97-AF65-F5344CB8AC3E}">
        <p14:creationId xmlns:p14="http://schemas.microsoft.com/office/powerpoint/2010/main" val="307605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1.6. Stok Yönetimi Yapmak</a:t>
            </a:r>
            <a:r>
              <a:rPr lang="en-US" dirty="0"/>
              <a:t/>
            </a:r>
            <a:br>
              <a:rPr lang="en-US" dirty="0"/>
            </a:br>
            <a:r>
              <a:rPr lang="tr-TR" sz="2000" dirty="0" smtClean="0"/>
              <a:t>-</a:t>
            </a:r>
            <a:r>
              <a:rPr lang="tr-TR" sz="2000" b="1" dirty="0" smtClean="0"/>
              <a:t>1.6.1</a:t>
            </a:r>
            <a:r>
              <a:rPr lang="tr-TR" sz="2000" b="1" dirty="0"/>
              <a:t>. Stok </a:t>
            </a:r>
            <a:r>
              <a:rPr lang="tr-TR" sz="2000" b="1" dirty="0" smtClean="0"/>
              <a:t>Planı</a:t>
            </a:r>
            <a:endParaRPr lang="en-US" sz="2000" dirty="0"/>
          </a:p>
        </p:txBody>
      </p:sp>
      <p:sp>
        <p:nvSpPr>
          <p:cNvPr id="3" name="İçerik Yer Tutucusu 2"/>
          <p:cNvSpPr>
            <a:spLocks noGrp="1"/>
          </p:cNvSpPr>
          <p:nvPr>
            <p:ph idx="1"/>
          </p:nvPr>
        </p:nvSpPr>
        <p:spPr/>
        <p:txBody>
          <a:bodyPr/>
          <a:lstStyle/>
          <a:p>
            <a:r>
              <a:rPr lang="tr-TR" dirty="0"/>
              <a:t>Plan, “İstenen hizmet düzeyini sağlayabilmek için kaç farklı ürün, ne kadar miktarda depolanmalıdır?” sorusuyla doğrudan ilgilidir. Üretim ve satışa göre geliştirilmelidir. Stok ve depolama maliyetleri firmaların, sektörün ve müşterilerin amaçlarına göre şekillendirilir.</a:t>
            </a:r>
            <a:endParaRPr lang="en-US" dirty="0"/>
          </a:p>
          <a:p>
            <a:endParaRPr lang="en-US" dirty="0"/>
          </a:p>
        </p:txBody>
      </p:sp>
    </p:spTree>
    <p:extLst>
      <p:ext uri="{BB962C8B-B14F-4D97-AF65-F5344CB8AC3E}">
        <p14:creationId xmlns:p14="http://schemas.microsoft.com/office/powerpoint/2010/main" val="1759064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1.6.2. Stok Maliyeti</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Stok bulundurma maliyeti takip eden ölçütler doğrultusunda detaylandırılabilir.</a:t>
            </a:r>
            <a:endParaRPr lang="en-US" dirty="0"/>
          </a:p>
          <a:p>
            <a:pPr marL="0" indent="0">
              <a:buNone/>
            </a:pPr>
            <a:r>
              <a:rPr lang="tr-TR" dirty="0" smtClean="0"/>
              <a:t>Faiz, Mallar </a:t>
            </a:r>
            <a:r>
              <a:rPr lang="tr-TR" dirty="0"/>
              <a:t>için bağlanılan nakit paranın maliyetidir.</a:t>
            </a:r>
            <a:endParaRPr lang="en-US" dirty="0"/>
          </a:p>
          <a:p>
            <a:r>
              <a:rPr lang="tr-TR" dirty="0" smtClean="0"/>
              <a:t>Kredi </a:t>
            </a:r>
            <a:r>
              <a:rPr lang="tr-TR" dirty="0"/>
              <a:t>faizini dikkate almak gerekir. Kredi faizi alınırken rayiç en yüksek kredi faizini dikkate almak gerekir. Diğer yandan, gerçekten sermaye stoka yatırıldığı ve bu nedenle kasada para kalmadığı zaman işletme bilançosundan para gereksinimini anlamak çok da zor değildir. Bu durumda ise bankalar, talep eden işletmeye en yüksek kredi faizini uygulamaktadır. Bu noktada en çok itiraz edilen husus yıllık faizin ne olacağı konusudur.</a:t>
            </a:r>
            <a:endParaRPr lang="en-US" dirty="0"/>
          </a:p>
          <a:p>
            <a:r>
              <a:rPr lang="tr-TR" dirty="0" smtClean="0"/>
              <a:t>Firmalar </a:t>
            </a:r>
            <a:r>
              <a:rPr lang="tr-TR" dirty="0"/>
              <a:t>genellikle ucuza bulunduğu varsayımıyla gereğinden fazla mal aldıkları için firma nakitlerini harcamakta ve nakit para gerektiğinde ancak kredi kullanarak para bulabilmektedir.</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1646880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4746" y="283335"/>
            <a:ext cx="4816955" cy="6207617"/>
          </a:xfrm>
        </p:spPr>
        <p:txBody>
          <a:bodyPr>
            <a:normAutofit fontScale="92500"/>
          </a:bodyPr>
          <a:lstStyle/>
          <a:p>
            <a:r>
              <a:rPr lang="tr-TR" b="1" dirty="0" smtClean="0"/>
              <a:t>Nakliye</a:t>
            </a:r>
            <a:endParaRPr lang="en-US" dirty="0"/>
          </a:p>
          <a:p>
            <a:r>
              <a:rPr lang="tr-TR" dirty="0" smtClean="0"/>
              <a:t>Malları </a:t>
            </a:r>
            <a:r>
              <a:rPr lang="tr-TR" dirty="0"/>
              <a:t>depoya getirmek için ödenen nakil bedelidir.</a:t>
            </a:r>
            <a:endParaRPr lang="en-US" dirty="0"/>
          </a:p>
          <a:p>
            <a:r>
              <a:rPr lang="tr-TR" b="1" dirty="0" smtClean="0"/>
              <a:t>İşçilik</a:t>
            </a:r>
            <a:endParaRPr lang="en-US" dirty="0"/>
          </a:p>
          <a:p>
            <a:r>
              <a:rPr lang="tr-TR" dirty="0" smtClean="0"/>
              <a:t>Kabul</a:t>
            </a:r>
            <a:r>
              <a:rPr lang="tr-TR" dirty="0"/>
              <a:t>, sevkiyat ve depodaki malların aktarımındaki işçilik yüküdür. Bu maliyete depo yönetim giderleri de dâhil edilir.</a:t>
            </a:r>
            <a:endParaRPr lang="en-US" dirty="0"/>
          </a:p>
          <a:p>
            <a:r>
              <a:rPr lang="tr-TR" b="1" dirty="0" smtClean="0"/>
              <a:t>Alan</a:t>
            </a:r>
            <a:endParaRPr lang="en-US" dirty="0"/>
          </a:p>
          <a:p>
            <a:r>
              <a:rPr lang="tr-TR" dirty="0" smtClean="0"/>
              <a:t>Bina </a:t>
            </a:r>
            <a:r>
              <a:rPr lang="tr-TR" dirty="0"/>
              <a:t>kirası veya amortisman maliyetidir. Binanın sahipliğinin ne olduğuna bakılmaksızın, hangisi daha yüksek ise o değeri almak gerekir. Bu noktada işletme yatırımcısının çıkarları söz konusudur. Ekonomik bir değere verimli değerlendirme olanağı sağlaması bakımından önemlidir. Aksi takdirde, bu tür yatırımların anlam kazanabilmesi olanaksızdır. Son yıllarda şehirlerde oluşan değişikliklerin bize anlattığı da bu olmalıdır. Bina bakım giderleri de dâhildir.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65" y="3913299"/>
            <a:ext cx="3145410" cy="280179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196" y="283335"/>
            <a:ext cx="3810000" cy="3479800"/>
          </a:xfrm>
          <a:prstGeom prst="rect">
            <a:avLst/>
          </a:prstGeom>
        </p:spPr>
      </p:pic>
    </p:spTree>
    <p:extLst>
      <p:ext uri="{BB962C8B-B14F-4D97-AF65-F5344CB8AC3E}">
        <p14:creationId xmlns:p14="http://schemas.microsoft.com/office/powerpoint/2010/main" val="3350190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146997" cy="6858000"/>
          </a:xfrm>
        </p:spPr>
        <p:txBody>
          <a:bodyPr>
            <a:normAutofit fontScale="92500" lnSpcReduction="20000"/>
          </a:bodyPr>
          <a:lstStyle/>
          <a:p>
            <a:pPr algn="ctr"/>
            <a:r>
              <a:rPr lang="tr-TR" b="1" dirty="0" smtClean="0"/>
              <a:t>Sigorta-vergi</a:t>
            </a:r>
            <a:endParaRPr lang="en-US" dirty="0"/>
          </a:p>
          <a:p>
            <a:pPr marL="0" indent="0" algn="ctr">
              <a:buNone/>
            </a:pPr>
            <a:r>
              <a:rPr lang="tr-TR" dirty="0" smtClean="0"/>
              <a:t>Sigorta </a:t>
            </a:r>
            <a:r>
              <a:rPr lang="tr-TR" dirty="0"/>
              <a:t>ve bina vergileridir.</a:t>
            </a:r>
            <a:endParaRPr lang="en-US" dirty="0"/>
          </a:p>
          <a:p>
            <a:pPr algn="ctr"/>
            <a:r>
              <a:rPr lang="tr-TR" b="1" dirty="0" smtClean="0"/>
              <a:t>Kayıp </a:t>
            </a:r>
            <a:r>
              <a:rPr lang="tr-TR" b="1" dirty="0"/>
              <a:t>ve hasar</a:t>
            </a:r>
            <a:endParaRPr lang="en-US" dirty="0"/>
          </a:p>
          <a:p>
            <a:pPr marL="0" indent="0" algn="ctr">
              <a:buNone/>
            </a:pPr>
            <a:r>
              <a:rPr lang="tr-TR" dirty="0" smtClean="0"/>
              <a:t>Aktarmada </a:t>
            </a:r>
            <a:r>
              <a:rPr lang="tr-TR" dirty="0"/>
              <a:t>ve depolamada ortaya çıkan dolaylı maliyetlerdir. İşletmelerde genellikle hasar az olmaktadır. Esas sorun yılsonu sayımları ile karşımıza çıkan tablo olmaktadır. Çok değişken olmakla beraber, işletmeler mutlaka depolarda mal kaybetmektedir ve bu kaybın oranı genellikle %5’in üzerinde olmaktadır.</a:t>
            </a:r>
            <a:endParaRPr lang="en-US" dirty="0"/>
          </a:p>
          <a:p>
            <a:pPr algn="ctr"/>
            <a:r>
              <a:rPr lang="tr-TR" b="1" dirty="0" smtClean="0"/>
              <a:t>Teknolojik </a:t>
            </a:r>
            <a:r>
              <a:rPr lang="tr-TR" b="1" dirty="0"/>
              <a:t>eskime</a:t>
            </a:r>
            <a:endParaRPr lang="en-US" dirty="0"/>
          </a:p>
          <a:p>
            <a:pPr marL="0" indent="0" algn="ctr">
              <a:buNone/>
            </a:pPr>
            <a:r>
              <a:rPr lang="tr-TR" dirty="0" smtClean="0"/>
              <a:t>Ürünün  </a:t>
            </a:r>
            <a:r>
              <a:rPr lang="tr-TR" dirty="0"/>
              <a:t>üretimden  kaldırılması  ile  meydana  gelen  maliyetlerdir.  İlk  teknolojik eskimeyi elektronikte yeni ve gelişmiş modeller olarak algılayabiliriz.</a:t>
            </a:r>
            <a:endParaRPr lang="en-US" dirty="0"/>
          </a:p>
          <a:p>
            <a:pPr marL="0" indent="0" algn="ctr">
              <a:buNone/>
            </a:pPr>
            <a:r>
              <a:rPr lang="tr-TR" dirty="0" smtClean="0"/>
              <a:t>Otomotivde </a:t>
            </a:r>
            <a:r>
              <a:rPr lang="tr-TR" dirty="0"/>
              <a:t>ise yeni yıl modelleri olarak anlaşılabilir.</a:t>
            </a:r>
            <a:endParaRPr lang="en-US" dirty="0"/>
          </a:p>
          <a:p>
            <a:pPr marL="0" indent="0" algn="ctr">
              <a:buNone/>
            </a:pPr>
            <a:r>
              <a:rPr lang="tr-TR" dirty="0" smtClean="0"/>
              <a:t>Tekstil </a:t>
            </a:r>
            <a:r>
              <a:rPr lang="tr-TR" dirty="0"/>
              <a:t>ve hazır giyimde moda değişikliği anlaşılabilir.</a:t>
            </a:r>
            <a:endParaRPr lang="en-US" dirty="0"/>
          </a:p>
          <a:p>
            <a:pPr marL="0" indent="0" algn="ctr">
              <a:buNone/>
            </a:pPr>
            <a:r>
              <a:rPr lang="tr-TR" dirty="0"/>
              <a:t>Bazı hâllerde ise yeni bir ürün eski bir ürünün kullanımını ortadan kaldırabilir. </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497" y="40638"/>
            <a:ext cx="5933101" cy="308064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497" y="3506724"/>
            <a:ext cx="5933101" cy="3351275"/>
          </a:xfrm>
          <a:prstGeom prst="rect">
            <a:avLst/>
          </a:prstGeom>
        </p:spPr>
      </p:pic>
    </p:spTree>
    <p:extLst>
      <p:ext uri="{BB962C8B-B14F-4D97-AF65-F5344CB8AC3E}">
        <p14:creationId xmlns:p14="http://schemas.microsoft.com/office/powerpoint/2010/main" val="1818090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592429"/>
            <a:ext cx="5950039" cy="6858000"/>
          </a:xfrm>
        </p:spPr>
        <p:txBody>
          <a:bodyPr>
            <a:normAutofit/>
          </a:bodyPr>
          <a:lstStyle/>
          <a:p>
            <a:r>
              <a:rPr lang="tr-TR" dirty="0"/>
              <a:t>Gereksiz olarak görünse bile depolama maliyetleri ciddi bir şekilde </a:t>
            </a:r>
            <a:r>
              <a:rPr lang="tr-TR" dirty="0" smtClean="0"/>
              <a:t>algılanmadığından</a:t>
            </a:r>
            <a:r>
              <a:rPr lang="tr-TR" dirty="0"/>
              <a:t> </a:t>
            </a:r>
            <a:r>
              <a:rPr lang="tr-TR" dirty="0" smtClean="0"/>
              <a:t>ve  </a:t>
            </a:r>
            <a:r>
              <a:rPr lang="tr-TR" dirty="0"/>
              <a:t>depolar  kuruluş  aşamasında  doğru  dürüst  hesaplanmadığından  ya  gereğinden  </a:t>
            </a:r>
            <a:r>
              <a:rPr lang="tr-TR" dirty="0" smtClean="0"/>
              <a:t>büyük</a:t>
            </a:r>
            <a:r>
              <a:rPr lang="tr-TR" dirty="0"/>
              <a:t> </a:t>
            </a:r>
            <a:r>
              <a:rPr lang="tr-TR" dirty="0" smtClean="0"/>
              <a:t>depolar </a:t>
            </a:r>
            <a:r>
              <a:rPr lang="tr-TR" dirty="0"/>
              <a:t>yapılmakta ya da dar depolarda mallar birbirlerinin üstünde durmaktadır.</a:t>
            </a:r>
            <a:endParaRPr lang="en-US" dirty="0"/>
          </a:p>
          <a:p>
            <a:r>
              <a:rPr lang="tr-TR" dirty="0"/>
              <a:t>Böyle durumlarda işletme büyümek için ya sıkıntılar içinde kıvranmaktadır ya da dışarılarda bir yerlerde depo kiralamak zorunda kalmaktadır.</a:t>
            </a:r>
            <a:endParaRPr lang="en-US" dirty="0"/>
          </a:p>
          <a:p>
            <a:r>
              <a:rPr lang="tr-TR" dirty="0"/>
              <a:t> </a:t>
            </a:r>
            <a:r>
              <a:rPr lang="tr-TR" dirty="0" smtClean="0"/>
              <a:t>Bir </a:t>
            </a:r>
            <a:r>
              <a:rPr lang="tr-TR" dirty="0"/>
              <a:t>diğer husus ise ülkemizde getirim bedelleri hızla arttığı için işletmeler yerleşim yerleri dışında kurulduğu hâlde hızla yerleşim birimleri içinde kalmaktadır. Bu durumda ister istemez depolama maliyetleri yukarı doğru yükselecektir.</a:t>
            </a:r>
            <a:endParaRPr lang="en-US" dirty="0"/>
          </a:p>
          <a:p>
            <a:r>
              <a:rPr lang="tr-TR" dirty="0" smtClean="0"/>
              <a:t>Dikkate </a:t>
            </a:r>
            <a:r>
              <a:rPr lang="tr-TR" dirty="0"/>
              <a:t>alınması gereken diğer bir husus ise özel yerlerdir. Örneğin, İstanbul </a:t>
            </a:r>
            <a:r>
              <a:rPr lang="tr-TR" dirty="0" smtClean="0"/>
              <a:t>Boğazı</a:t>
            </a:r>
            <a:r>
              <a:rPr lang="tr-TR" dirty="0"/>
              <a:t> </a:t>
            </a:r>
            <a:r>
              <a:rPr lang="tr-TR" dirty="0" smtClean="0"/>
              <a:t>gibi </a:t>
            </a:r>
            <a:r>
              <a:rPr lang="tr-TR" dirty="0"/>
              <a:t>yerlerde depolama maliyetlerinin ne olduğu iyi sorgulanmalıdır.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825" y="1526280"/>
            <a:ext cx="4461653" cy="3341933"/>
          </a:xfrm>
          <a:prstGeom prst="rect">
            <a:avLst/>
          </a:prstGeom>
        </p:spPr>
      </p:pic>
    </p:spTree>
    <p:extLst>
      <p:ext uri="{BB962C8B-B14F-4D97-AF65-F5344CB8AC3E}">
        <p14:creationId xmlns:p14="http://schemas.microsoft.com/office/powerpoint/2010/main" val="2061673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1.6.3. Stok Devir Hızı</a:t>
            </a:r>
            <a:r>
              <a:rPr lang="en-US" dirty="0"/>
              <a:t/>
            </a:r>
            <a:br>
              <a:rPr lang="en-US" dirty="0"/>
            </a:br>
            <a:endParaRPr lang="en-US" dirty="0"/>
          </a:p>
        </p:txBody>
      </p:sp>
      <p:sp>
        <p:nvSpPr>
          <p:cNvPr id="3" name="İçerik Yer Tutucusu 2"/>
          <p:cNvSpPr>
            <a:spLocks noGrp="1"/>
          </p:cNvSpPr>
          <p:nvPr>
            <p:ph idx="1"/>
          </p:nvPr>
        </p:nvSpPr>
        <p:spPr>
          <a:xfrm>
            <a:off x="450503" y="1262129"/>
            <a:ext cx="5409384" cy="5087156"/>
          </a:xfrm>
        </p:spPr>
        <p:txBody>
          <a:bodyPr>
            <a:normAutofit fontScale="85000" lnSpcReduction="10000"/>
          </a:bodyPr>
          <a:lstStyle/>
          <a:p>
            <a:r>
              <a:rPr lang="tr-TR" dirty="0"/>
              <a:t>Dikkat edilmesi gereken diğer bir nokta ise sözü edilen maliyetin yıllık olduğudur</a:t>
            </a:r>
            <a:r>
              <a:rPr lang="tr-TR" dirty="0" smtClean="0"/>
              <a:t>.</a:t>
            </a:r>
            <a:endParaRPr lang="en-US" dirty="0"/>
          </a:p>
          <a:p>
            <a:r>
              <a:rPr lang="tr-TR" dirty="0"/>
              <a:t>Yani herhangi bir malı bu gün depoya koysak ve bir yıl hiçbir şekilde dokunmasak bile bu durumda oluşabilecek bir maliyettir. Ama hepimiz biliyoruz ki hiçbir mal bazı özel şartlar dışında bu kadar uzun süreli olarak bir depoda yer almaz. Kısaca;</a:t>
            </a:r>
            <a:endParaRPr lang="en-US" dirty="0"/>
          </a:p>
          <a:p>
            <a:r>
              <a:rPr lang="tr-TR" dirty="0" smtClean="0"/>
              <a:t>Stok maliyetleri</a:t>
            </a:r>
            <a:r>
              <a:rPr lang="tr-TR" dirty="0"/>
              <a:t>, stok devir hızına doğrudan bağlıdır.</a:t>
            </a:r>
            <a:endParaRPr lang="en-US" dirty="0"/>
          </a:p>
          <a:p>
            <a:r>
              <a:rPr lang="tr-TR" dirty="0" smtClean="0"/>
              <a:t>Esasen </a:t>
            </a:r>
            <a:r>
              <a:rPr lang="tr-TR" dirty="0"/>
              <a:t>devir hızı da malların depoda kaldığı süre ile hesaplanabilir.</a:t>
            </a:r>
            <a:endParaRPr lang="en-US" dirty="0"/>
          </a:p>
          <a:p>
            <a:r>
              <a:rPr lang="tr-TR" dirty="0" smtClean="0"/>
              <a:t>Stok </a:t>
            </a:r>
            <a:r>
              <a:rPr lang="tr-TR" dirty="0"/>
              <a:t>devir hızı arttıkça depolama maliyeti düşer.</a:t>
            </a:r>
            <a:endParaRPr lang="en-US" dirty="0"/>
          </a:p>
          <a:p>
            <a:r>
              <a:rPr lang="tr-TR" dirty="0" smtClean="0"/>
              <a:t>Bu  </a:t>
            </a:r>
            <a:r>
              <a:rPr lang="tr-TR" dirty="0"/>
              <a:t>durumda  depolama  performansımızı  stok  devir  hızı  ile  ölçebiliriz.  Bu performans deponun değil doğrudan lojistik planlama departmanının </a:t>
            </a:r>
            <a:r>
              <a:rPr lang="tr-TR" dirty="0" smtClean="0"/>
              <a:t>stoklama</a:t>
            </a:r>
            <a:r>
              <a:rPr lang="tr-TR" dirty="0"/>
              <a:t> </a:t>
            </a:r>
            <a:r>
              <a:rPr lang="tr-TR" dirty="0" smtClean="0"/>
              <a:t>ile </a:t>
            </a:r>
            <a:r>
              <a:rPr lang="tr-TR" dirty="0"/>
              <a:t>ilgili planlama performansının ölçümüdür.</a:t>
            </a:r>
            <a:endParaRPr lang="en-US" dirty="0"/>
          </a:p>
          <a:p>
            <a:r>
              <a:rPr lang="tr-TR" dirty="0" smtClean="0"/>
              <a:t>Stoklama </a:t>
            </a:r>
            <a:r>
              <a:rPr lang="tr-TR" dirty="0"/>
              <a:t>enflasyonun düştüğü zamanlarda yaşamsal zararlar verebilir.</a:t>
            </a:r>
            <a:endParaRPr lang="en-US" dirty="0"/>
          </a:p>
          <a:p>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887" y="1529478"/>
            <a:ext cx="5285472" cy="4393465"/>
          </a:xfrm>
          <a:prstGeom prst="rect">
            <a:avLst/>
          </a:prstGeom>
        </p:spPr>
      </p:pic>
    </p:spTree>
    <p:extLst>
      <p:ext uri="{BB962C8B-B14F-4D97-AF65-F5344CB8AC3E}">
        <p14:creationId xmlns:p14="http://schemas.microsoft.com/office/powerpoint/2010/main" val="171329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1.2. Depo İşlemleri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Günümüzde depolar malı saklamak ve korumak işlevinin yanında malı özelliklerine, müşteri tiplerine ve sözleşme esaslarına göre sınıflandırmak, kalite kontrol, ambalajlama, barkod ve etiketleme yaparak sevkiyata hazır hâle getirmek ve bilgisayar ortamında stok hareketlerinin kaydını tutmak ve ilgili taraflar (gönderen, alıcı, müşteri, üretici vs.) ile haberleşme sağlamak gibi işlemleri de içermektedir.</a:t>
            </a:r>
            <a:endParaRPr lang="en-US" dirty="0"/>
          </a:p>
          <a:p>
            <a:r>
              <a:rPr lang="tr-TR" dirty="0"/>
              <a:t/>
            </a:r>
            <a:br>
              <a:rPr lang="tr-TR" dirty="0"/>
            </a:br>
            <a:endParaRPr lang="en-US" dirty="0"/>
          </a:p>
        </p:txBody>
      </p:sp>
    </p:spTree>
    <p:extLst>
      <p:ext uri="{BB962C8B-B14F-4D97-AF65-F5344CB8AC3E}">
        <p14:creationId xmlns:p14="http://schemas.microsoft.com/office/powerpoint/2010/main" val="4048048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3232" y="159698"/>
            <a:ext cx="9692640" cy="1325562"/>
          </a:xfrm>
        </p:spPr>
        <p:txBody>
          <a:bodyPr>
            <a:normAutofit fontScale="90000"/>
          </a:bodyPr>
          <a:lstStyle/>
          <a:p>
            <a:r>
              <a:rPr lang="tr-TR" b="1" dirty="0"/>
              <a:t>1.7. Lojistik ve Disiplini </a:t>
            </a:r>
            <a:r>
              <a:rPr lang="tr-TR" b="1" dirty="0" smtClean="0"/>
              <a:t>Sağlamak</a:t>
            </a:r>
            <a:r>
              <a:rPr lang="en-US" dirty="0"/>
              <a:t/>
            </a:r>
            <a:br>
              <a:rPr lang="en-US" dirty="0"/>
            </a:br>
            <a:r>
              <a:rPr lang="tr-TR" sz="2700" dirty="0" smtClean="0"/>
              <a:t>-</a:t>
            </a:r>
            <a:r>
              <a:rPr lang="tr-TR" sz="2700" b="1" dirty="0" smtClean="0"/>
              <a:t>1.7.1</a:t>
            </a:r>
            <a:r>
              <a:rPr lang="tr-TR" sz="2700" b="1" dirty="0"/>
              <a:t>. İç </a:t>
            </a:r>
            <a:r>
              <a:rPr lang="tr-TR" sz="2700" b="1" dirty="0" smtClean="0"/>
              <a:t>Organizasyon</a:t>
            </a:r>
            <a:endParaRPr lang="en-US" sz="2700" dirty="0"/>
          </a:p>
        </p:txBody>
      </p:sp>
      <p:sp>
        <p:nvSpPr>
          <p:cNvPr id="3" name="İçerik Yer Tutucusu 2"/>
          <p:cNvSpPr>
            <a:spLocks noGrp="1"/>
          </p:cNvSpPr>
          <p:nvPr>
            <p:ph idx="1"/>
          </p:nvPr>
        </p:nvSpPr>
        <p:spPr>
          <a:xfrm>
            <a:off x="713232" y="1674254"/>
            <a:ext cx="5082261" cy="4726546"/>
          </a:xfrm>
        </p:spPr>
        <p:txBody>
          <a:bodyPr>
            <a:normAutofit/>
          </a:bodyPr>
          <a:lstStyle/>
          <a:p>
            <a:r>
              <a:rPr lang="tr-TR" b="1" dirty="0"/>
              <a:t>1.7.1.1 Kabul, Depolama ve Sevkiyat</a:t>
            </a:r>
            <a:endParaRPr lang="en-US" dirty="0"/>
          </a:p>
          <a:p>
            <a:r>
              <a:rPr lang="tr-TR" dirty="0" smtClean="0"/>
              <a:t>Görünür </a:t>
            </a:r>
            <a:r>
              <a:rPr lang="tr-TR" dirty="0"/>
              <a:t>ilk fonksiyonlardır.</a:t>
            </a:r>
            <a:endParaRPr lang="en-US" dirty="0"/>
          </a:p>
          <a:p>
            <a:r>
              <a:rPr lang="tr-TR" dirty="0" smtClean="0"/>
              <a:t>Malların </a:t>
            </a:r>
            <a:r>
              <a:rPr lang="tr-TR" dirty="0"/>
              <a:t>sayısal ve fiziksel muhafazası ile varlığı konusunda kuşkuların ortadan kalkmasına yönelik temel faaliyetlerdir.</a:t>
            </a:r>
            <a:endParaRPr lang="en-US" dirty="0"/>
          </a:p>
          <a:p>
            <a:r>
              <a:rPr lang="tr-TR" dirty="0" smtClean="0"/>
              <a:t>Doğrudan </a:t>
            </a:r>
            <a:r>
              <a:rPr lang="tr-TR" dirty="0"/>
              <a:t>bir sorumluluktur.</a:t>
            </a:r>
            <a:endParaRPr lang="en-US" dirty="0"/>
          </a:p>
          <a:p>
            <a:r>
              <a:rPr lang="tr-TR" dirty="0"/>
              <a:t> </a:t>
            </a:r>
            <a:r>
              <a:rPr lang="tr-TR" b="1" dirty="0" smtClean="0"/>
              <a:t>1.7.1.2</a:t>
            </a:r>
            <a:r>
              <a:rPr lang="tr-TR" b="1" dirty="0"/>
              <a:t>. Stok Sorumluluğu</a:t>
            </a:r>
            <a:endParaRPr lang="en-US" dirty="0"/>
          </a:p>
          <a:p>
            <a:r>
              <a:rPr lang="tr-TR" dirty="0" smtClean="0"/>
              <a:t>Fiziksel </a:t>
            </a:r>
            <a:r>
              <a:rPr lang="tr-TR" dirty="0"/>
              <a:t>bir sorumluluktur.</a:t>
            </a:r>
            <a:endParaRPr lang="en-US" dirty="0"/>
          </a:p>
          <a:p>
            <a:r>
              <a:rPr lang="tr-TR" dirty="0" smtClean="0"/>
              <a:t>Daha </a:t>
            </a:r>
            <a:r>
              <a:rPr lang="tr-TR" dirty="0"/>
              <a:t>çok düzenlilik konusuyla ilgilidir.</a:t>
            </a:r>
            <a:endParaRPr lang="en-US" dirty="0"/>
          </a:p>
          <a:p>
            <a:r>
              <a:rPr lang="tr-TR" dirty="0" smtClean="0"/>
              <a:t>Doğrudan </a:t>
            </a:r>
            <a:r>
              <a:rPr lang="tr-TR" dirty="0"/>
              <a:t>bir sorumluluktur.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37648"/>
          <a:stretch/>
        </p:blipFill>
        <p:spPr>
          <a:xfrm>
            <a:off x="5559552" y="1118800"/>
            <a:ext cx="2863230" cy="3444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102" y="4224270"/>
            <a:ext cx="3992451" cy="2661634"/>
          </a:xfrm>
          <a:prstGeom prst="ellipse">
            <a:avLst/>
          </a:prstGeom>
          <a:ln>
            <a:noFill/>
          </a:ln>
          <a:effectLst>
            <a:softEdge rad="112500"/>
          </a:effectLst>
        </p:spPr>
      </p:pic>
    </p:spTree>
    <p:extLst>
      <p:ext uri="{BB962C8B-B14F-4D97-AF65-F5344CB8AC3E}">
        <p14:creationId xmlns:p14="http://schemas.microsoft.com/office/powerpoint/2010/main" val="307977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443" y="1813102"/>
            <a:ext cx="4332208" cy="2843011"/>
          </a:xfrm>
          <a:prstGeom prst="rect">
            <a:avLst/>
          </a:prstGeom>
        </p:spPr>
      </p:pic>
      <p:sp>
        <p:nvSpPr>
          <p:cNvPr id="3" name="İçerik Yer Tutucusu 2"/>
          <p:cNvSpPr>
            <a:spLocks noGrp="1"/>
          </p:cNvSpPr>
          <p:nvPr>
            <p:ph idx="1"/>
          </p:nvPr>
        </p:nvSpPr>
        <p:spPr>
          <a:xfrm>
            <a:off x="205805" y="244699"/>
            <a:ext cx="5757114" cy="6349284"/>
          </a:xfrm>
        </p:spPr>
        <p:txBody>
          <a:bodyPr>
            <a:normAutofit fontScale="92500" lnSpcReduction="20000"/>
          </a:bodyPr>
          <a:lstStyle/>
          <a:p>
            <a:r>
              <a:rPr lang="tr-TR" b="1" dirty="0"/>
              <a:t>1.7.1.3. Stok Düzeyleri</a:t>
            </a:r>
            <a:endParaRPr lang="en-US" dirty="0"/>
          </a:p>
          <a:p>
            <a:r>
              <a:rPr lang="tr-TR" dirty="0" smtClean="0"/>
              <a:t>Stokların     </a:t>
            </a:r>
            <a:r>
              <a:rPr lang="tr-TR" dirty="0"/>
              <a:t>yenilenmesi,     siparişlerin     verilmesi     ve     stok     düzeylerinin belirlenmesiyle yakından ilgilidir.</a:t>
            </a:r>
            <a:endParaRPr lang="en-US" dirty="0"/>
          </a:p>
          <a:p>
            <a:r>
              <a:rPr lang="tr-TR" dirty="0" smtClean="0"/>
              <a:t>Bu  </a:t>
            </a:r>
            <a:r>
              <a:rPr lang="tr-TR" dirty="0"/>
              <a:t>fonksiyonda  doğrudan  bir  sorumluluktan  ziyade  uyarıcı,  destekleyici  ve yardımcı olma gibi dolaylı bir sorumluluk vardır.</a:t>
            </a:r>
            <a:endParaRPr lang="en-US" dirty="0"/>
          </a:p>
          <a:p>
            <a:r>
              <a:rPr lang="tr-TR" dirty="0"/>
              <a:t> </a:t>
            </a:r>
            <a:r>
              <a:rPr lang="tr-TR" b="1" dirty="0" smtClean="0"/>
              <a:t>1.7.1.4</a:t>
            </a:r>
            <a:r>
              <a:rPr lang="tr-TR" b="1" dirty="0"/>
              <a:t>. Siparişe Göre Mal Hazırlama</a:t>
            </a:r>
            <a:endParaRPr lang="en-US" dirty="0"/>
          </a:p>
          <a:p>
            <a:r>
              <a:rPr lang="tr-TR" dirty="0" smtClean="0"/>
              <a:t>Müşteri  </a:t>
            </a:r>
            <a:r>
              <a:rPr lang="tr-TR" dirty="0"/>
              <a:t>siparişlerine  göre  siparişe  uygun  adetlerde  mal  listesini  hazırlama, ambalajlama ve irsaliyeleri düzenleme faaliyetidir.</a:t>
            </a:r>
            <a:endParaRPr lang="en-US" dirty="0"/>
          </a:p>
          <a:p>
            <a:r>
              <a:rPr lang="tr-TR" dirty="0" smtClean="0"/>
              <a:t>Doğrudan </a:t>
            </a:r>
            <a:r>
              <a:rPr lang="tr-TR" dirty="0"/>
              <a:t>bir sorumluluktur.</a:t>
            </a:r>
            <a:endParaRPr lang="en-US" dirty="0"/>
          </a:p>
          <a:p>
            <a:r>
              <a:rPr lang="tr-TR" b="1" dirty="0" smtClean="0"/>
              <a:t>1.7.1.5</a:t>
            </a:r>
            <a:r>
              <a:rPr lang="tr-TR" b="1" dirty="0"/>
              <a:t>. Satın Alma</a:t>
            </a:r>
            <a:endParaRPr lang="en-US" dirty="0"/>
          </a:p>
          <a:p>
            <a:r>
              <a:rPr lang="tr-TR" dirty="0" smtClean="0"/>
              <a:t>Satın </a:t>
            </a:r>
            <a:r>
              <a:rPr lang="tr-TR" dirty="0"/>
              <a:t>alma departmanının uyarıcı olma gibi dolaylı bir sorumluluğu vardır.</a:t>
            </a:r>
            <a:endParaRPr lang="en-US" dirty="0"/>
          </a:p>
          <a:p>
            <a:r>
              <a:rPr lang="tr-TR" dirty="0" smtClean="0"/>
              <a:t>Emniyet </a:t>
            </a:r>
            <a:r>
              <a:rPr lang="tr-TR" dirty="0"/>
              <a:t>stok seviyesinin altına düşen miktarlar konusunda işletmeyi </a:t>
            </a:r>
            <a:r>
              <a:rPr lang="tr-TR" dirty="0" smtClean="0"/>
              <a:t>uyarması</a:t>
            </a:r>
            <a:r>
              <a:rPr lang="tr-TR" dirty="0"/>
              <a:t> </a:t>
            </a:r>
            <a:r>
              <a:rPr lang="tr-TR" dirty="0" smtClean="0"/>
              <a:t>herhangi </a:t>
            </a:r>
            <a:r>
              <a:rPr lang="tr-TR" dirty="0"/>
              <a:t>bir takipsizlik sakıncasını ortadan kaldırır.</a:t>
            </a:r>
            <a:endParaRPr lang="en-US" dirty="0"/>
          </a:p>
          <a:p>
            <a:r>
              <a:rPr lang="tr-TR" dirty="0" smtClean="0"/>
              <a:t>Satın  </a:t>
            </a:r>
            <a:r>
              <a:rPr lang="tr-TR" dirty="0"/>
              <a:t>alma  ile  yakın  temas  hâlinde  olup  gelecek  olan  malların  miktar  ve zamanları  konusunda  bilgi sahibi  olmak  ve  ona  göre  program </a:t>
            </a:r>
            <a:r>
              <a:rPr lang="tr-TR" dirty="0" smtClean="0"/>
              <a:t>hazırlamakla</a:t>
            </a:r>
            <a:r>
              <a:rPr lang="tr-TR" dirty="0"/>
              <a:t> </a:t>
            </a:r>
            <a:r>
              <a:rPr lang="tr-TR" dirty="0" smtClean="0"/>
              <a:t>yükümlüdür</a:t>
            </a:r>
            <a:r>
              <a:rPr lang="tr-TR" dirty="0"/>
              <a:t>.</a:t>
            </a:r>
            <a:endParaRPr lang="en-US" dirty="0"/>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3158" r="3685" b="6306"/>
          <a:stretch/>
        </p:blipFill>
        <p:spPr>
          <a:xfrm>
            <a:off x="6040192" y="244699"/>
            <a:ext cx="2279560" cy="216365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19" y="4143375"/>
            <a:ext cx="3581400" cy="2714625"/>
          </a:xfrm>
          <a:prstGeom prst="rect">
            <a:avLst/>
          </a:prstGeom>
        </p:spPr>
      </p:pic>
    </p:spTree>
    <p:extLst>
      <p:ext uri="{BB962C8B-B14F-4D97-AF65-F5344CB8AC3E}">
        <p14:creationId xmlns:p14="http://schemas.microsoft.com/office/powerpoint/2010/main" val="797924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412" y="437882"/>
            <a:ext cx="5705599" cy="6104586"/>
          </a:xfrm>
        </p:spPr>
        <p:txBody>
          <a:bodyPr>
            <a:normAutofit lnSpcReduction="10000"/>
          </a:bodyPr>
          <a:lstStyle/>
          <a:p>
            <a:r>
              <a:rPr lang="tr-TR" b="1" dirty="0"/>
              <a:t>1.7.1.6. Muhasebe</a:t>
            </a:r>
            <a:endParaRPr lang="en-US" dirty="0"/>
          </a:p>
          <a:p>
            <a:r>
              <a:rPr lang="tr-TR" dirty="0" smtClean="0"/>
              <a:t>Barkod </a:t>
            </a:r>
            <a:r>
              <a:rPr lang="tr-TR" dirty="0"/>
              <a:t>uygulaması veya herhangi bir elektronik takip olmayan işletmelerde gelen ve giden malların faturalarıyla irsaliyelerinin adet olarak denetlenerek muhasebeye aktarılması gerekir.</a:t>
            </a:r>
            <a:endParaRPr lang="en-US" dirty="0"/>
          </a:p>
          <a:p>
            <a:r>
              <a:rPr lang="tr-TR" dirty="0"/>
              <a:t> </a:t>
            </a:r>
            <a:r>
              <a:rPr lang="tr-TR" b="1" dirty="0" smtClean="0"/>
              <a:t>1.7.1.7</a:t>
            </a:r>
            <a:r>
              <a:rPr lang="tr-TR" b="1" dirty="0"/>
              <a:t>. Üretim ve Satış</a:t>
            </a:r>
            <a:endParaRPr lang="en-US" dirty="0"/>
          </a:p>
          <a:p>
            <a:r>
              <a:rPr lang="tr-TR" dirty="0" smtClean="0"/>
              <a:t>Depolama</a:t>
            </a:r>
            <a:r>
              <a:rPr lang="tr-TR" dirty="0"/>
              <a:t>, elinde var olan olanaklarla ve malzemelerle talep edilen malları eğer envanterinde varsa en kısa sürede hatasız olarak talep eden birimlere teslim etme sorumluluğunu taşır.</a:t>
            </a:r>
            <a:endParaRPr lang="en-US" dirty="0"/>
          </a:p>
          <a:p>
            <a:r>
              <a:rPr lang="tr-TR" dirty="0" smtClean="0"/>
              <a:t>Ancak </a:t>
            </a:r>
            <a:r>
              <a:rPr lang="tr-TR" dirty="0"/>
              <a:t>malların teslim edilememesi her zaman deponun hatasından oluşmaz.</a:t>
            </a:r>
            <a:endParaRPr lang="en-US" dirty="0"/>
          </a:p>
          <a:p>
            <a:r>
              <a:rPr lang="tr-TR" dirty="0"/>
              <a:t>Eğer düzgün malzeme akışını sağlayan lojistik bir plan yoksa veya satın alma kalite  kontrol  biriminin  kabul  edeceği  malları  zamanında  işletmeye getirmemişse ya da üretim şu veya bu sebeple malları üretememişse, gayet doğaldır ki depo bu malzemeleri talep eden departmanlara aktaramayacaktır.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220" y="1552038"/>
            <a:ext cx="4289714" cy="3213145"/>
          </a:xfrm>
          <a:prstGeom prst="rect">
            <a:avLst/>
          </a:prstGeom>
        </p:spPr>
      </p:pic>
    </p:spTree>
    <p:extLst>
      <p:ext uri="{BB962C8B-B14F-4D97-AF65-F5344CB8AC3E}">
        <p14:creationId xmlns:p14="http://schemas.microsoft.com/office/powerpoint/2010/main" val="2979288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531" y="502276"/>
            <a:ext cx="5615448" cy="5473521"/>
          </a:xfrm>
        </p:spPr>
        <p:txBody>
          <a:bodyPr>
            <a:normAutofit fontScale="92500" lnSpcReduction="10000"/>
          </a:bodyPr>
          <a:lstStyle/>
          <a:p>
            <a:r>
              <a:rPr lang="tr-TR" b="1" dirty="0"/>
              <a:t>1.7.1.8. Muayene ve Kalite Kontrol</a:t>
            </a:r>
            <a:endParaRPr lang="en-US" dirty="0"/>
          </a:p>
          <a:p>
            <a:r>
              <a:rPr lang="tr-TR" dirty="0" smtClean="0"/>
              <a:t>Kalitenin </a:t>
            </a:r>
            <a:r>
              <a:rPr lang="tr-TR" dirty="0"/>
              <a:t>ön planda olduğu günümüzde, kalite kontrol departmanının görevini yapabilmesi için yardımcı olacak her türlü ortamı sağlamak deponun doğrudan sorumluluğu altındadır.</a:t>
            </a:r>
            <a:endParaRPr lang="en-US" dirty="0"/>
          </a:p>
          <a:p>
            <a:r>
              <a:rPr lang="tr-TR" dirty="0" smtClean="0"/>
              <a:t>Çoğu </a:t>
            </a:r>
            <a:r>
              <a:rPr lang="tr-TR" dirty="0"/>
              <a:t>zaman bu iki grup bir ikiz kardeş gibi çalışır.</a:t>
            </a:r>
            <a:endParaRPr lang="en-US" dirty="0"/>
          </a:p>
          <a:p>
            <a:r>
              <a:rPr lang="tr-TR" b="1" dirty="0" smtClean="0"/>
              <a:t>1.7.2</a:t>
            </a:r>
            <a:r>
              <a:rPr lang="tr-TR" b="1" dirty="0"/>
              <a:t>. Sorumlulukların Sistematik Tarifleri</a:t>
            </a:r>
            <a:endParaRPr lang="en-US" dirty="0"/>
          </a:p>
          <a:p>
            <a:r>
              <a:rPr lang="tr-TR" b="1" dirty="0" smtClean="0"/>
              <a:t>1.7.2.1</a:t>
            </a:r>
            <a:r>
              <a:rPr lang="tr-TR" b="1" dirty="0"/>
              <a:t>. Sipariş Sorumlusu</a:t>
            </a:r>
            <a:endParaRPr lang="en-US" dirty="0"/>
          </a:p>
          <a:p>
            <a:r>
              <a:rPr lang="tr-TR" dirty="0" smtClean="0"/>
              <a:t>Satın </a:t>
            </a:r>
            <a:r>
              <a:rPr lang="tr-TR" dirty="0"/>
              <a:t>alma ve müşteri siparişlerinin ilgili birimlerden takip edilerek </a:t>
            </a:r>
            <a:r>
              <a:rPr lang="tr-TR" dirty="0" smtClean="0"/>
              <a:t>alınmasını</a:t>
            </a:r>
            <a:r>
              <a:rPr lang="tr-TR" dirty="0"/>
              <a:t> </a:t>
            </a:r>
            <a:r>
              <a:rPr lang="tr-TR" dirty="0" smtClean="0"/>
              <a:t>sağlar</a:t>
            </a:r>
            <a:r>
              <a:rPr lang="tr-TR" dirty="0"/>
              <a:t>.</a:t>
            </a:r>
            <a:endParaRPr lang="en-US" dirty="0"/>
          </a:p>
          <a:p>
            <a:r>
              <a:rPr lang="tr-TR" dirty="0" smtClean="0"/>
              <a:t>Mal </a:t>
            </a:r>
            <a:r>
              <a:rPr lang="tr-TR" dirty="0"/>
              <a:t>kabul ve ürün sevkiyatların programlanmasını sağlar.</a:t>
            </a:r>
            <a:endParaRPr lang="en-US" dirty="0"/>
          </a:p>
          <a:p>
            <a:r>
              <a:rPr lang="tr-TR" dirty="0" smtClean="0"/>
              <a:t>Stok </a:t>
            </a:r>
            <a:r>
              <a:rPr lang="tr-TR" dirty="0"/>
              <a:t>kayıtlarının elle veya elektronik ortamda tutulmasını sağlar.</a:t>
            </a:r>
            <a:endParaRPr lang="en-US" dirty="0"/>
          </a:p>
          <a:p>
            <a:r>
              <a:rPr lang="tr-TR" dirty="0" smtClean="0"/>
              <a:t>Stok </a:t>
            </a:r>
            <a:r>
              <a:rPr lang="tr-TR" dirty="0"/>
              <a:t>yenileme ve hurda malzemeler konusunda gerekli birimlerin </a:t>
            </a:r>
            <a:r>
              <a:rPr lang="tr-TR" dirty="0" smtClean="0"/>
              <a:t>uyarılmasını</a:t>
            </a:r>
            <a:r>
              <a:rPr lang="tr-TR" dirty="0"/>
              <a:t> </a:t>
            </a:r>
            <a:r>
              <a:rPr lang="tr-TR" dirty="0" smtClean="0"/>
              <a:t>sağlar</a:t>
            </a:r>
            <a:r>
              <a:rPr lang="tr-TR" dirty="0"/>
              <a:t>.</a:t>
            </a:r>
            <a:endParaRPr lang="en-US" dirty="0"/>
          </a:p>
          <a:p>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213" y="1057744"/>
            <a:ext cx="5715000" cy="4124325"/>
          </a:xfrm>
          <a:prstGeom prst="rect">
            <a:avLst/>
          </a:prstGeom>
        </p:spPr>
      </p:pic>
    </p:spTree>
    <p:extLst>
      <p:ext uri="{BB962C8B-B14F-4D97-AF65-F5344CB8AC3E}">
        <p14:creationId xmlns:p14="http://schemas.microsoft.com/office/powerpoint/2010/main" val="1987712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804" y="347730"/>
            <a:ext cx="4520741" cy="5962918"/>
          </a:xfrm>
        </p:spPr>
        <p:txBody>
          <a:bodyPr>
            <a:normAutofit lnSpcReduction="10000"/>
          </a:bodyPr>
          <a:lstStyle/>
          <a:p>
            <a:r>
              <a:rPr lang="tr-TR" b="1" dirty="0"/>
              <a:t>1.7.2.2. Programcı</a:t>
            </a:r>
            <a:endParaRPr lang="en-US" dirty="0"/>
          </a:p>
          <a:p>
            <a:r>
              <a:rPr lang="tr-TR" dirty="0" smtClean="0"/>
              <a:t>Müşteri  </a:t>
            </a:r>
            <a:r>
              <a:rPr lang="tr-TR" dirty="0"/>
              <a:t>odaklı  çalışma  esasına  dayanarak  kabul,  sevkiyat  ve  mal  aktarma hizmetlerinin programlanmasından sorumludur.</a:t>
            </a:r>
            <a:endParaRPr lang="en-US" dirty="0"/>
          </a:p>
          <a:p>
            <a:r>
              <a:rPr lang="tr-TR" dirty="0" smtClean="0"/>
              <a:t>Bu </a:t>
            </a:r>
            <a:r>
              <a:rPr lang="tr-TR" dirty="0"/>
              <a:t>programlamanın en verimli şekilde yapılması ana amacı ve görevidir.</a:t>
            </a:r>
            <a:endParaRPr lang="en-US" dirty="0"/>
          </a:p>
          <a:p>
            <a:r>
              <a:rPr lang="tr-TR" dirty="0" smtClean="0"/>
              <a:t>İnsan</a:t>
            </a:r>
            <a:r>
              <a:rPr lang="tr-TR" dirty="0"/>
              <a:t>,  makine,  zaman  uyumunu  gözeterek  iş  emirlerini  ve  iş  </a:t>
            </a:r>
            <a:r>
              <a:rPr lang="tr-TR" dirty="0" smtClean="0"/>
              <a:t>programlarını</a:t>
            </a:r>
            <a:r>
              <a:rPr lang="tr-TR" dirty="0"/>
              <a:t> </a:t>
            </a:r>
            <a:r>
              <a:rPr lang="tr-TR" dirty="0" smtClean="0"/>
              <a:t>hazırlamakla </a:t>
            </a:r>
            <a:r>
              <a:rPr lang="tr-TR" dirty="0"/>
              <a:t>sorumludur.</a:t>
            </a:r>
            <a:endParaRPr lang="en-US" dirty="0"/>
          </a:p>
          <a:p>
            <a:r>
              <a:rPr lang="tr-TR" b="1" dirty="0" smtClean="0"/>
              <a:t>1.7.2.3</a:t>
            </a:r>
            <a:r>
              <a:rPr lang="tr-TR" b="1" dirty="0"/>
              <a:t>. Nakliyat Sorumlusu</a:t>
            </a:r>
            <a:endParaRPr lang="en-US" dirty="0"/>
          </a:p>
          <a:p>
            <a:r>
              <a:rPr lang="tr-TR" dirty="0" smtClean="0"/>
              <a:t>Satın </a:t>
            </a:r>
            <a:r>
              <a:rPr lang="tr-TR" dirty="0"/>
              <a:t>alma siparişlerinin ve sevkiyatlarının takibini yapar.</a:t>
            </a:r>
            <a:endParaRPr lang="en-US" dirty="0"/>
          </a:p>
          <a:p>
            <a:r>
              <a:rPr lang="tr-TR" dirty="0" smtClean="0"/>
              <a:t>Müşteri </a:t>
            </a:r>
            <a:r>
              <a:rPr lang="tr-TR" dirty="0"/>
              <a:t>sevkiyatlarını takip eder ve vaktinde olmasına dikkat eder.</a:t>
            </a:r>
            <a:endParaRPr lang="en-US" dirty="0"/>
          </a:p>
          <a:p>
            <a:r>
              <a:rPr lang="tr-TR" dirty="0" smtClean="0"/>
              <a:t>Tasarruf </a:t>
            </a:r>
            <a:r>
              <a:rPr lang="tr-TR" dirty="0"/>
              <a:t>amacıyla mümkün olan siparişleri birleştirir</a:t>
            </a:r>
            <a:r>
              <a:rPr lang="tr-TR" dirty="0" smtClean="0"/>
              <a:t>.</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713" y="179968"/>
            <a:ext cx="6086475" cy="33813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251" y="3770609"/>
            <a:ext cx="4189267" cy="2797833"/>
          </a:xfrm>
          <a:prstGeom prst="rect">
            <a:avLst/>
          </a:prstGeom>
        </p:spPr>
      </p:pic>
    </p:spTree>
    <p:extLst>
      <p:ext uri="{BB962C8B-B14F-4D97-AF65-F5344CB8AC3E}">
        <p14:creationId xmlns:p14="http://schemas.microsoft.com/office/powerpoint/2010/main" val="261409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018" y="1330713"/>
            <a:ext cx="4984382" cy="4168565"/>
          </a:xfrm>
        </p:spPr>
        <p:txBody>
          <a:bodyPr/>
          <a:lstStyle/>
          <a:p>
            <a:r>
              <a:rPr lang="tr-TR" b="1" dirty="0"/>
              <a:t>1.7.2.4 Depo Sorumlusu</a:t>
            </a:r>
            <a:endParaRPr lang="en-US" dirty="0"/>
          </a:p>
          <a:p>
            <a:r>
              <a:rPr lang="tr-TR" dirty="0"/>
              <a:t>İşçilerden ve istif makinelerinden sorumludur.</a:t>
            </a:r>
            <a:endParaRPr lang="en-US" dirty="0"/>
          </a:p>
          <a:p>
            <a:r>
              <a:rPr lang="tr-TR" dirty="0"/>
              <a:t>Gelen malların ve sevk edileceklerin doğru bir şekilde oluşturulmasına nezaret eder.</a:t>
            </a:r>
            <a:endParaRPr lang="en-US" dirty="0"/>
          </a:p>
          <a:p>
            <a:r>
              <a:rPr lang="tr-TR" b="1" dirty="0"/>
              <a:t>1.7.2.5. Sevkiyat ve Kabul Sorumluları</a:t>
            </a:r>
            <a:endParaRPr lang="en-US" dirty="0"/>
          </a:p>
          <a:p>
            <a:r>
              <a:rPr lang="tr-TR" dirty="0"/>
              <a:t>Gelen   ve   giden   malların   aktarılmasından   ve   depolama   işlemlerinden sorumludur.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425" y="1513624"/>
            <a:ext cx="3958309" cy="3802742"/>
          </a:xfrm>
          <a:prstGeom prst="rect">
            <a:avLst/>
          </a:prstGeom>
        </p:spPr>
      </p:pic>
    </p:spTree>
    <p:extLst>
      <p:ext uri="{BB962C8B-B14F-4D97-AF65-F5344CB8AC3E}">
        <p14:creationId xmlns:p14="http://schemas.microsoft.com/office/powerpoint/2010/main" val="1240291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 DEPODA GEREKLİ DONANIMIN </a:t>
            </a:r>
            <a:r>
              <a:rPr lang="tr-TR" b="1" dirty="0" smtClean="0"/>
              <a:t>BELİRLENMESİ</a:t>
            </a:r>
            <a:endParaRPr lang="en-US" dirty="0"/>
          </a:p>
        </p:txBody>
      </p:sp>
      <p:sp>
        <p:nvSpPr>
          <p:cNvPr id="3" name="İçerik Yer Tutucusu 2"/>
          <p:cNvSpPr>
            <a:spLocks noGrp="1"/>
          </p:cNvSpPr>
          <p:nvPr>
            <p:ph idx="1"/>
          </p:nvPr>
        </p:nvSpPr>
        <p:spPr>
          <a:xfrm>
            <a:off x="579292" y="1854558"/>
            <a:ext cx="5924539" cy="4351337"/>
          </a:xfrm>
        </p:spPr>
        <p:txBody>
          <a:bodyPr/>
          <a:lstStyle/>
          <a:p>
            <a:r>
              <a:rPr lang="tr-TR" b="1" dirty="0"/>
              <a:t>2.1. Ambalaj ve </a:t>
            </a:r>
            <a:r>
              <a:rPr lang="tr-TR" b="1" dirty="0" smtClean="0"/>
              <a:t>Önemi</a:t>
            </a:r>
          </a:p>
          <a:p>
            <a:r>
              <a:rPr lang="tr-TR" dirty="0"/>
              <a:t>Depo yönetiminde, özellikle, perakendeye yönelik depolama ve sevkiyatlarda ambalaj problemleri yaşanmaktadır.</a:t>
            </a:r>
            <a:endParaRPr lang="en-US" dirty="0"/>
          </a:p>
          <a:p>
            <a:r>
              <a:rPr lang="tr-TR" dirty="0"/>
              <a:t> Bugünün teknolojisiyle ambalaj daha sağlam yapılabilir.</a:t>
            </a:r>
            <a:endParaRPr lang="en-US" dirty="0"/>
          </a:p>
          <a:p>
            <a:r>
              <a:rPr lang="tr-TR" dirty="0"/>
              <a:t> </a:t>
            </a:r>
            <a:r>
              <a:rPr lang="tr-TR" dirty="0" smtClean="0"/>
              <a:t>Çoğunlukla </a:t>
            </a:r>
            <a:r>
              <a:rPr lang="tr-TR" dirty="0"/>
              <a:t>oluklu mukavva kutularda sorunlar oluşmaktadır. Oluklu mukavva kutuyu tahta sertliğinde yapmak mümkündür. Hatta suya dayanıklı da yapılabilir.</a:t>
            </a:r>
            <a:endParaRPr lang="en-US" dirty="0"/>
          </a:p>
          <a:p>
            <a:r>
              <a:rPr lang="tr-TR" dirty="0" smtClean="0"/>
              <a:t>Yapısı </a:t>
            </a:r>
            <a:r>
              <a:rPr lang="tr-TR" dirty="0"/>
              <a:t>kabaca bilinirse, ne yapılabileceği çok rahat anlaşılabilir.</a:t>
            </a:r>
            <a:endParaRPr lang="en-US" dirty="0"/>
          </a:p>
          <a:p>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918" y="2343093"/>
            <a:ext cx="4504818" cy="3374265"/>
          </a:xfrm>
          <a:prstGeom prst="rect">
            <a:avLst/>
          </a:prstGeom>
        </p:spPr>
      </p:pic>
    </p:spTree>
    <p:extLst>
      <p:ext uri="{BB962C8B-B14F-4D97-AF65-F5344CB8AC3E}">
        <p14:creationId xmlns:p14="http://schemas.microsoft.com/office/powerpoint/2010/main" val="4285950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dirty="0"/>
              <a:t>2.1. Ambalaj ve </a:t>
            </a:r>
            <a:r>
              <a:rPr lang="tr-TR" sz="2400" b="1" dirty="0" smtClean="0"/>
              <a:t>Önemi</a:t>
            </a:r>
            <a:endParaRPr lang="en-US" sz="2400" dirty="0"/>
          </a:p>
        </p:txBody>
      </p:sp>
      <p:sp>
        <p:nvSpPr>
          <p:cNvPr id="3" name="İçerik Yer Tutucusu 2"/>
          <p:cNvSpPr>
            <a:spLocks noGrp="1"/>
          </p:cNvSpPr>
          <p:nvPr>
            <p:ph idx="1"/>
          </p:nvPr>
        </p:nvSpPr>
        <p:spPr/>
        <p:txBody>
          <a:bodyPr>
            <a:normAutofit/>
          </a:bodyPr>
          <a:lstStyle/>
          <a:p>
            <a:r>
              <a:rPr lang="tr-TR" dirty="0"/>
              <a:t>Normal olarak bu ambalaj üç katmandan oluşur. Ortada dalgalı bir kâğıt ve kenarlarda kalın ve sağlam yapıda ağır </a:t>
            </a:r>
            <a:r>
              <a:rPr lang="tr-TR" dirty="0" err="1"/>
              <a:t>kraft</a:t>
            </a:r>
            <a:r>
              <a:rPr lang="tr-TR" dirty="0"/>
              <a:t> kâğıdı vardır. Bu malzemenin dayanıklılığı kâğıdın kalitesi ve ağırlığıyla doğru orantılıdır. Dayanıklılığı artırabilmek amacıyla çift veya üç dalga, daha ağır </a:t>
            </a:r>
            <a:r>
              <a:rPr lang="tr-TR" dirty="0" err="1"/>
              <a:t>kraft</a:t>
            </a:r>
            <a:r>
              <a:rPr lang="tr-TR" dirty="0"/>
              <a:t> kâğıdı ve gerekirse neme karşı koruma amacıyla plastik kaplanmış kâğıt kullanılabilir. Bu durumda ambalaj masrafının misliyle artacağı açıktır. Lojistik masrafını artırmak uğruna ambalajın bedeli artırılırsa bu maliyet doğrudan mal bedeli üzerine bineceğinden satışı etkileyecek olması doğaldır.</a:t>
            </a:r>
            <a:endParaRPr lang="en-US" dirty="0"/>
          </a:p>
          <a:p>
            <a:r>
              <a:rPr lang="tr-TR" dirty="0" smtClean="0"/>
              <a:t>Bu </a:t>
            </a:r>
            <a:r>
              <a:rPr lang="tr-TR" dirty="0"/>
              <a:t>durumda ambalajda kuvvetlendirme, genellikle maliyetler nedeniyle </a:t>
            </a:r>
            <a:r>
              <a:rPr lang="tr-TR" dirty="0" err="1"/>
              <a:t>kısıtlanılır</a:t>
            </a:r>
            <a:r>
              <a:rPr lang="tr-TR" dirty="0"/>
              <a:t>. Geriye kalan tek yol, malın </a:t>
            </a:r>
            <a:r>
              <a:rPr lang="tr-TR" dirty="0" err="1"/>
              <a:t>elleçlenmesinin</a:t>
            </a:r>
            <a:r>
              <a:rPr lang="tr-TR" dirty="0"/>
              <a:t> ve depo şartlarının daha dikkatli düzenlenmesi ile personelin daha az bir hasar için eğitilmesidir. Böylece problem en uygun şekilde çözümlenebilir.</a:t>
            </a:r>
            <a:endParaRPr lang="en-US" dirty="0"/>
          </a:p>
          <a:p>
            <a:r>
              <a:rPr lang="tr-TR" dirty="0" smtClean="0"/>
              <a:t>Palet </a:t>
            </a:r>
            <a:r>
              <a:rPr lang="tr-TR" dirty="0"/>
              <a:t>sistemlerinde tavsiye edilir ölçü, Euro-Palet ölçüleridir. Bu, standart depolama tasarımında ve raf sistemlerinde uyum için şarttır.</a:t>
            </a:r>
            <a:endParaRPr lang="en-US" dirty="0"/>
          </a:p>
          <a:p>
            <a:endParaRPr lang="en-US" dirty="0"/>
          </a:p>
        </p:txBody>
      </p:sp>
    </p:spTree>
    <p:extLst>
      <p:ext uri="{BB962C8B-B14F-4D97-AF65-F5344CB8AC3E}">
        <p14:creationId xmlns:p14="http://schemas.microsoft.com/office/powerpoint/2010/main" val="3366459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 Depolamada Kullanılan </a:t>
            </a:r>
            <a:r>
              <a:rPr lang="tr-TR" b="1" dirty="0" smtClean="0"/>
              <a:t>Araçlar</a:t>
            </a:r>
            <a:endParaRPr lang="en-US" dirty="0"/>
          </a:p>
        </p:txBody>
      </p:sp>
      <p:sp>
        <p:nvSpPr>
          <p:cNvPr id="3" name="İçerik Yer Tutucusu 2"/>
          <p:cNvSpPr>
            <a:spLocks noGrp="1"/>
          </p:cNvSpPr>
          <p:nvPr>
            <p:ph idx="1"/>
          </p:nvPr>
        </p:nvSpPr>
        <p:spPr/>
        <p:txBody>
          <a:bodyPr/>
          <a:lstStyle/>
          <a:p>
            <a:r>
              <a:rPr lang="tr-TR" dirty="0" smtClean="0"/>
              <a:t>Raf </a:t>
            </a:r>
            <a:r>
              <a:rPr lang="tr-TR" dirty="0"/>
              <a:t>sistemleri</a:t>
            </a:r>
            <a:endParaRPr lang="en-US" dirty="0"/>
          </a:p>
          <a:p>
            <a:r>
              <a:rPr lang="tr-TR" dirty="0" err="1" smtClean="0"/>
              <a:t>Forkliftler</a:t>
            </a:r>
            <a:endParaRPr lang="en-US" dirty="0"/>
          </a:p>
          <a:p>
            <a:r>
              <a:rPr lang="tr-TR" dirty="0" smtClean="0"/>
              <a:t>Paletler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454" y="1828800"/>
            <a:ext cx="3920227" cy="50292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175" y="4267200"/>
            <a:ext cx="3893278" cy="259080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355" y="1828800"/>
            <a:ext cx="3848100" cy="2438400"/>
          </a:xfrm>
          <a:prstGeom prst="rect">
            <a:avLst/>
          </a:prstGeom>
        </p:spPr>
      </p:pic>
    </p:spTree>
    <p:extLst>
      <p:ext uri="{BB962C8B-B14F-4D97-AF65-F5344CB8AC3E}">
        <p14:creationId xmlns:p14="http://schemas.microsoft.com/office/powerpoint/2010/main" val="1186582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7624" y="108182"/>
            <a:ext cx="9692640" cy="1325562"/>
          </a:xfrm>
        </p:spPr>
        <p:txBody>
          <a:bodyPr>
            <a:normAutofit/>
          </a:bodyPr>
          <a:lstStyle/>
          <a:p>
            <a:r>
              <a:rPr lang="tr-TR" b="1" dirty="0"/>
              <a:t>2.2.1. Raf </a:t>
            </a:r>
            <a:r>
              <a:rPr lang="tr-TR" b="1" dirty="0" smtClean="0"/>
              <a:t>Sistemleri</a:t>
            </a:r>
            <a:r>
              <a:rPr lang="en-US" dirty="0"/>
              <a:t/>
            </a:r>
            <a:br>
              <a:rPr lang="en-US" dirty="0"/>
            </a:br>
            <a:r>
              <a:rPr lang="tr-TR" sz="2400" dirty="0" smtClean="0"/>
              <a:t>-</a:t>
            </a:r>
            <a:r>
              <a:rPr lang="tr-TR" sz="2400" b="1" dirty="0" smtClean="0"/>
              <a:t>2.2.1.1 </a:t>
            </a:r>
            <a:r>
              <a:rPr lang="tr-TR" sz="2400" b="1" dirty="0"/>
              <a:t>Sırt-Sırta Raf </a:t>
            </a:r>
            <a:r>
              <a:rPr lang="tr-TR" sz="2400" b="1" dirty="0" smtClean="0"/>
              <a:t>Sistemi</a:t>
            </a:r>
            <a:endParaRPr lang="en-US" sz="2400" dirty="0"/>
          </a:p>
        </p:txBody>
      </p:sp>
      <p:sp>
        <p:nvSpPr>
          <p:cNvPr id="3" name="İçerik Yer Tutucusu 2"/>
          <p:cNvSpPr>
            <a:spLocks noGrp="1"/>
          </p:cNvSpPr>
          <p:nvPr>
            <p:ph idx="1"/>
          </p:nvPr>
        </p:nvSpPr>
        <p:spPr>
          <a:xfrm>
            <a:off x="0" y="1545466"/>
            <a:ext cx="4906851" cy="5215942"/>
          </a:xfrm>
        </p:spPr>
        <p:txBody>
          <a:bodyPr>
            <a:normAutofit/>
          </a:bodyPr>
          <a:lstStyle/>
          <a:p>
            <a:r>
              <a:rPr lang="tr-TR" dirty="0"/>
              <a:t>Sırt sırta raf sistemleri, işletmelere azami depolama alanı yaratarak depo alanında maksimum yer kullanımı amaçlar.</a:t>
            </a:r>
            <a:endParaRPr lang="en-US" dirty="0"/>
          </a:p>
          <a:p>
            <a:r>
              <a:rPr lang="tr-TR" dirty="0" smtClean="0"/>
              <a:t>En </a:t>
            </a:r>
            <a:r>
              <a:rPr lang="tr-TR" dirty="0"/>
              <a:t>yaygın, ekonomik ve geniş kullanım alanına sahip olan depolama sistemidir.</a:t>
            </a:r>
            <a:endParaRPr lang="en-US" dirty="0"/>
          </a:p>
          <a:p>
            <a:r>
              <a:rPr lang="tr-TR" dirty="0" smtClean="0"/>
              <a:t>Her </a:t>
            </a:r>
            <a:r>
              <a:rPr lang="tr-TR" dirty="0"/>
              <a:t>palet birbirinden bağımsız olarak kolaylıkla yerleştirilebilir ve taşınabilir. </a:t>
            </a:r>
            <a:r>
              <a:rPr lang="tr-TR" dirty="0" err="1"/>
              <a:t>Forklift</a:t>
            </a:r>
            <a:r>
              <a:rPr lang="tr-TR" dirty="0"/>
              <a:t> ile çalışabilme olanağı sağlar.</a:t>
            </a:r>
            <a:endParaRPr lang="en-US" dirty="0"/>
          </a:p>
          <a:p>
            <a:r>
              <a:rPr lang="tr-TR" dirty="0" smtClean="0"/>
              <a:t>Ayak </a:t>
            </a:r>
            <a:r>
              <a:rPr lang="tr-TR" dirty="0"/>
              <a:t>yüksekliği ve travers uzunluğu müşterinin ihtiyaç ve taleplerine göre ayarlanabilen  sırt  sırta  raf  sistemleri,  en  küçük  antrepodan  en  büyük  ve  karmaşık merkezlerine kadar geniş bir kullanım alanına sahiptir. Bu özelliği nedeniyle pek çok endüstriyel alanda ve ürün grubunda geniş bir kullanım alanına sahiptir</a:t>
            </a:r>
            <a:r>
              <a:rPr lang="tr-TR" dirty="0" smtClean="0"/>
              <a:t>.</a:t>
            </a:r>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816" t="2965" r="2307" b="3336"/>
          <a:stretch/>
        </p:blipFill>
        <p:spPr>
          <a:xfrm>
            <a:off x="5283944" y="2462936"/>
            <a:ext cx="5563673" cy="3381001"/>
          </a:xfrm>
          <a:prstGeom prst="rect">
            <a:avLst/>
          </a:prstGeom>
        </p:spPr>
      </p:pic>
    </p:spTree>
    <p:extLst>
      <p:ext uri="{BB962C8B-B14F-4D97-AF65-F5344CB8AC3E}">
        <p14:creationId xmlns:p14="http://schemas.microsoft.com/office/powerpoint/2010/main" val="171482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Genel hatlarıyla depoda yapılan işlemler şunlardır</a:t>
            </a:r>
            <a:r>
              <a:rPr lang="tr-TR" dirty="0" smtClean="0"/>
              <a:t>;</a:t>
            </a:r>
            <a:endParaRPr lang="en-US" dirty="0"/>
          </a:p>
        </p:txBody>
      </p:sp>
      <p:sp>
        <p:nvSpPr>
          <p:cNvPr id="3" name="İçerik Yer Tutucusu 2"/>
          <p:cNvSpPr>
            <a:spLocks noGrp="1"/>
          </p:cNvSpPr>
          <p:nvPr>
            <p:ph idx="1"/>
          </p:nvPr>
        </p:nvSpPr>
        <p:spPr/>
        <p:txBody>
          <a:bodyPr/>
          <a:lstStyle/>
          <a:p>
            <a:r>
              <a:rPr lang="tr-TR" dirty="0"/>
              <a:t>Depolama alanını iş süreçlerine uygun üretken ve verimli hâle getirmek,</a:t>
            </a:r>
            <a:endParaRPr lang="en-US" dirty="0"/>
          </a:p>
          <a:p>
            <a:r>
              <a:rPr lang="tr-TR" dirty="0" smtClean="0"/>
              <a:t>Gönderen </a:t>
            </a:r>
            <a:r>
              <a:rPr lang="tr-TR" dirty="0"/>
              <a:t>veya üreticiden malları teslim almak,</a:t>
            </a:r>
            <a:endParaRPr lang="en-US" dirty="0"/>
          </a:p>
          <a:p>
            <a:r>
              <a:rPr lang="tr-TR" dirty="0" smtClean="0"/>
              <a:t>Malların </a:t>
            </a:r>
            <a:r>
              <a:rPr lang="tr-TR" dirty="0"/>
              <a:t>depoya boşaltılması, stoklamak ve birleştirmek,</a:t>
            </a:r>
            <a:endParaRPr lang="en-US" dirty="0"/>
          </a:p>
          <a:p>
            <a:r>
              <a:rPr lang="tr-TR" dirty="0"/>
              <a:t> </a:t>
            </a:r>
            <a:r>
              <a:rPr lang="tr-TR" dirty="0" smtClean="0"/>
              <a:t>Depo </a:t>
            </a:r>
            <a:r>
              <a:rPr lang="tr-TR" dirty="0"/>
              <a:t>içinde </a:t>
            </a:r>
            <a:r>
              <a:rPr lang="tr-TR" dirty="0" err="1"/>
              <a:t>forklift</a:t>
            </a:r>
            <a:r>
              <a:rPr lang="tr-TR" dirty="0"/>
              <a:t>, raf ve paletlerden yararlanmak,</a:t>
            </a:r>
            <a:endParaRPr lang="en-US" dirty="0"/>
          </a:p>
          <a:p>
            <a:r>
              <a:rPr lang="tr-TR" dirty="0"/>
              <a:t> </a:t>
            </a:r>
            <a:r>
              <a:rPr lang="tr-TR" dirty="0" smtClean="0"/>
              <a:t>Depo </a:t>
            </a:r>
            <a:r>
              <a:rPr lang="tr-TR" dirty="0"/>
              <a:t>içinde bilişim (bilgisayar, iletişim ve barkod vb.) teknolojilerden yararlanmak,</a:t>
            </a:r>
            <a:endParaRPr lang="en-US" dirty="0"/>
          </a:p>
          <a:p>
            <a:endParaRPr lang="en-US" dirty="0"/>
          </a:p>
        </p:txBody>
      </p:sp>
    </p:spTree>
    <p:extLst>
      <p:ext uri="{BB962C8B-B14F-4D97-AF65-F5344CB8AC3E}">
        <p14:creationId xmlns:p14="http://schemas.microsoft.com/office/powerpoint/2010/main" val="3346044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8986" y="437883"/>
            <a:ext cx="10483661" cy="6130343"/>
          </a:xfrm>
        </p:spPr>
        <p:txBody>
          <a:bodyPr>
            <a:normAutofit/>
          </a:bodyPr>
          <a:lstStyle/>
          <a:p>
            <a:r>
              <a:rPr lang="tr-TR" dirty="0"/>
              <a:t>Sırt  sırta  raf  sistemlerinin  önemli  bir  diğer  özelliği  ise  diğer  raf  sistemleri  ile kombineli bir şekilde kullanılarak ürünlerin çok çeşitli amaçlarda stoklanmasına olanak sağlamasıdır.</a:t>
            </a:r>
            <a:endParaRPr lang="en-US" dirty="0"/>
          </a:p>
          <a:p>
            <a:r>
              <a:rPr lang="tr-TR" dirty="0" smtClean="0"/>
              <a:t>Arşiv </a:t>
            </a:r>
            <a:r>
              <a:rPr lang="tr-TR" dirty="0"/>
              <a:t>dokümanları, planlar ve dosyalar için kullanım alanı oluşturur.</a:t>
            </a:r>
            <a:endParaRPr lang="en-US" dirty="0"/>
          </a:p>
          <a:p>
            <a:r>
              <a:rPr lang="tr-TR" dirty="0" smtClean="0"/>
              <a:t>Bu </a:t>
            </a:r>
            <a:r>
              <a:rPr lang="tr-TR" dirty="0"/>
              <a:t>sistemde pek çok eklenti ve aksesuar mevcuttur. İşletmeler bu aksesuarlar yardımıyla ürünlerini direkt olarak veya kutu, bidon gibi koruyucular içine koyarak stoklanmasını sağlar.</a:t>
            </a:r>
            <a:endParaRPr lang="en-US" dirty="0"/>
          </a:p>
          <a:p>
            <a:r>
              <a:rPr lang="tr-TR" dirty="0" smtClean="0"/>
              <a:t>Traversler </a:t>
            </a:r>
            <a:r>
              <a:rPr lang="tr-TR" dirty="0"/>
              <a:t>tırnaklı yapısı ile direklere güvenli bir şekilde bağlanır.</a:t>
            </a:r>
            <a:endParaRPr lang="en-US" dirty="0"/>
          </a:p>
          <a:p>
            <a:r>
              <a:rPr lang="tr-TR" dirty="0" smtClean="0"/>
              <a:t>Sırt </a:t>
            </a:r>
            <a:r>
              <a:rPr lang="tr-TR" dirty="0"/>
              <a:t>sırta raf sistemleri güçlü ve eğilmez bir yapıya sahiptir, bu yüzden ezilme ve diğer zararlara karşı depolanan ürünü korur.</a:t>
            </a:r>
            <a:endParaRPr lang="en-US" dirty="0"/>
          </a:p>
          <a:p>
            <a:r>
              <a:rPr lang="tr-TR" dirty="0" smtClean="0"/>
              <a:t>Ürün </a:t>
            </a:r>
            <a:r>
              <a:rPr lang="tr-TR" dirty="0"/>
              <a:t>cinsine göre travers ve tabla kalınlığı belirlenir. Ayak ve traverslerin genişlik ve yüksekliğinde esneklik sağlar.</a:t>
            </a:r>
            <a:endParaRPr lang="en-US" dirty="0"/>
          </a:p>
          <a:p>
            <a:r>
              <a:rPr lang="tr-TR" dirty="0" smtClean="0"/>
              <a:t>Kolay </a:t>
            </a:r>
            <a:r>
              <a:rPr lang="tr-TR" dirty="0"/>
              <a:t>monte edilir ve hızlı kurulur</a:t>
            </a:r>
            <a:r>
              <a:rPr lang="tr-TR" dirty="0" smtClean="0"/>
              <a:t>.</a:t>
            </a:r>
            <a:endParaRPr lang="en-US" dirty="0"/>
          </a:p>
        </p:txBody>
      </p:sp>
    </p:spTree>
    <p:extLst>
      <p:ext uri="{BB962C8B-B14F-4D97-AF65-F5344CB8AC3E}">
        <p14:creationId xmlns:p14="http://schemas.microsoft.com/office/powerpoint/2010/main" val="4280922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Bu tür raf sistemleri çok çeşitli miktarlarda olan paletli malzemelerin depolanmasında kullanılır.</a:t>
            </a:r>
            <a:endParaRPr lang="en-US" dirty="0"/>
          </a:p>
          <a:p>
            <a:pPr marL="0" indent="0">
              <a:buNone/>
            </a:pPr>
            <a:r>
              <a:rPr lang="tr-TR" dirty="0" smtClean="0"/>
              <a:t>	Özellikleri</a:t>
            </a:r>
            <a:r>
              <a:rPr lang="tr-TR" dirty="0"/>
              <a:t>:</a:t>
            </a:r>
            <a:endParaRPr lang="en-US" dirty="0"/>
          </a:p>
          <a:p>
            <a:pPr marL="0" indent="0">
              <a:buNone/>
            </a:pPr>
            <a:r>
              <a:rPr lang="tr-TR" dirty="0" smtClean="0"/>
              <a:t>		Sık </a:t>
            </a:r>
            <a:r>
              <a:rPr lang="tr-TR" dirty="0"/>
              <a:t>değişen palet ölçüleri için ideal raf sistemidir.</a:t>
            </a:r>
            <a:endParaRPr lang="en-US" dirty="0"/>
          </a:p>
          <a:p>
            <a:pPr marL="0" indent="0">
              <a:buNone/>
            </a:pPr>
            <a:r>
              <a:rPr lang="tr-TR" dirty="0" smtClean="0"/>
              <a:t>		Deponun </a:t>
            </a:r>
            <a:r>
              <a:rPr lang="tr-TR" dirty="0"/>
              <a:t>tamamı dolu olarak kullanılabilir.</a:t>
            </a:r>
            <a:endParaRPr lang="en-US" dirty="0"/>
          </a:p>
          <a:p>
            <a:pPr marL="0" indent="0">
              <a:buNone/>
            </a:pPr>
            <a:r>
              <a:rPr lang="tr-TR" dirty="0" smtClean="0"/>
              <a:t>		Kurulum </a:t>
            </a:r>
            <a:r>
              <a:rPr lang="tr-TR" dirty="0"/>
              <a:t>ve ekipman maliyeti düşüktür.</a:t>
            </a:r>
            <a:endParaRPr lang="en-US" dirty="0"/>
          </a:p>
          <a:p>
            <a:pPr marL="0" indent="0">
              <a:buNone/>
            </a:pPr>
            <a:r>
              <a:rPr lang="tr-TR" dirty="0" smtClean="0"/>
              <a:t>		Stok </a:t>
            </a:r>
            <a:r>
              <a:rPr lang="tr-TR" dirty="0"/>
              <a:t>kontrolünü sağlamak kolaydır.</a:t>
            </a:r>
            <a:endParaRPr lang="en-US" dirty="0"/>
          </a:p>
          <a:p>
            <a:endParaRPr lang="en-US" dirty="0"/>
          </a:p>
        </p:txBody>
      </p:sp>
    </p:spTree>
    <p:extLst>
      <p:ext uri="{BB962C8B-B14F-4D97-AF65-F5344CB8AC3E}">
        <p14:creationId xmlns:p14="http://schemas.microsoft.com/office/powerpoint/2010/main" val="2146672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3686" y="656823"/>
            <a:ext cx="8345768" cy="5821250"/>
          </a:xfrm>
        </p:spPr>
        <p:txBody>
          <a:bodyPr>
            <a:normAutofit fontScale="92500" lnSpcReduction="10000"/>
          </a:bodyPr>
          <a:lstStyle/>
          <a:p>
            <a:r>
              <a:rPr lang="tr-TR" dirty="0"/>
              <a:t>Kenarlarda tek sıra, ortalarda genellikle sırt-sırta iki raf olarak sistematikleşen bir düzendir.   Paletli   veya   </a:t>
            </a:r>
            <a:r>
              <a:rPr lang="tr-TR" dirty="0" err="1"/>
              <a:t>paletsiz</a:t>
            </a:r>
            <a:r>
              <a:rPr lang="tr-TR" dirty="0"/>
              <a:t>   olarak   düşünülebilir.   Yüksek   raflar   söz   konusu olmayacağından klasik istif makineleri kullanılacaktır. Bunun anlamı genellikle </a:t>
            </a:r>
            <a:r>
              <a:rPr lang="tr-TR" dirty="0" smtClean="0"/>
              <a:t>koridorların</a:t>
            </a:r>
            <a:r>
              <a:rPr lang="tr-TR" dirty="0"/>
              <a:t> </a:t>
            </a:r>
            <a:r>
              <a:rPr lang="tr-TR" dirty="0" smtClean="0"/>
              <a:t>3,5 </a:t>
            </a:r>
            <a:r>
              <a:rPr lang="tr-TR" dirty="0"/>
              <a:t>m’den daha geniş olmasıdır.</a:t>
            </a:r>
            <a:endParaRPr lang="en-US" dirty="0"/>
          </a:p>
          <a:p>
            <a:r>
              <a:rPr lang="tr-TR" dirty="0"/>
              <a:t> </a:t>
            </a:r>
            <a:r>
              <a:rPr lang="tr-TR" dirty="0" smtClean="0"/>
              <a:t>Genellikle </a:t>
            </a:r>
            <a:r>
              <a:rPr lang="tr-TR" dirty="0"/>
              <a:t>en basit raf sistemidir. Malzeme çeşidinin çok ve depo hareketinin yoğun olduğu yerlerde düşünülür.</a:t>
            </a:r>
            <a:endParaRPr lang="en-US" dirty="0"/>
          </a:p>
          <a:p>
            <a:r>
              <a:rPr lang="tr-TR" dirty="0" smtClean="0"/>
              <a:t>Bu </a:t>
            </a:r>
            <a:r>
              <a:rPr lang="tr-TR" dirty="0"/>
              <a:t>hareket ve yoğunluklarda emniyet ve güvenlik tedbirleri fazlaca düşünülmelidir. Uygulamada sakıncalı birtakım yönleri vardır. Depo küçük gelmeye başladıkça depo yönetimleri ister istemez koridorları da  malla  doldurma  yoluna  gider.  Bu uygulama  ise genellikle malın kendi kendini bozmasına neden olur.</a:t>
            </a:r>
            <a:endParaRPr lang="en-US" dirty="0"/>
          </a:p>
          <a:p>
            <a:r>
              <a:rPr lang="tr-TR" dirty="0" smtClean="0"/>
              <a:t>Bunun  </a:t>
            </a:r>
            <a:r>
              <a:rPr lang="tr-TR" dirty="0"/>
              <a:t>yanında  en  önemli  avantajı  ise  adresleme  sistemine  yatkın  olmasıdır. Otomasyon ve ISO-9000 sistematiklerine uygundur.</a:t>
            </a:r>
            <a:endParaRPr lang="en-US" dirty="0"/>
          </a:p>
          <a:p>
            <a:r>
              <a:rPr lang="tr-TR" dirty="0" smtClean="0"/>
              <a:t>Dikkat </a:t>
            </a:r>
            <a:r>
              <a:rPr lang="tr-TR" dirty="0"/>
              <a:t>edilecek en önemli nokta, bu raf sistemlerinin kesinlikle bağlanmamasıdır. Deprem veya herhangi bir olumsuzlukta raflar binaya ilave yük getirmemelidir. Ancak raf bilgi ve teknolojisi azaldıkça rafı binaya bağlama cahilliği olağan hâle gelmeye başlar.</a:t>
            </a:r>
            <a:endParaRPr lang="en-US" dirty="0"/>
          </a:p>
          <a:p>
            <a:r>
              <a:rPr lang="tr-TR" dirty="0" smtClean="0"/>
              <a:t>Bu </a:t>
            </a:r>
            <a:r>
              <a:rPr lang="tr-TR" dirty="0"/>
              <a:t>raf sistemi başka hiçbir düzeneğe ihtiyaç hissetmeden kendi başına sağlam olarak ayakta durmalı ve eğim yapmamalıdır.</a:t>
            </a:r>
            <a:endParaRPr lang="en-US" dirty="0"/>
          </a:p>
          <a:p>
            <a:endParaRPr lang="en-US" dirty="0"/>
          </a:p>
        </p:txBody>
      </p:sp>
    </p:spTree>
    <p:extLst>
      <p:ext uri="{BB962C8B-B14F-4D97-AF65-F5344CB8AC3E}">
        <p14:creationId xmlns:p14="http://schemas.microsoft.com/office/powerpoint/2010/main" val="1128266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2018" y="0"/>
            <a:ext cx="9692640" cy="1067985"/>
          </a:xfrm>
        </p:spPr>
        <p:txBody>
          <a:bodyPr/>
          <a:lstStyle/>
          <a:p>
            <a:r>
              <a:rPr lang="tr-TR" b="1" dirty="0"/>
              <a:t>2.2.1.2. Kayar Raf </a:t>
            </a:r>
            <a:r>
              <a:rPr lang="tr-TR" b="1" dirty="0" smtClean="0"/>
              <a:t>Sistemi</a:t>
            </a: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4638" y="1493950"/>
            <a:ext cx="5588929" cy="3724463"/>
          </a:xfrm>
        </p:spPr>
      </p:pic>
      <p:sp>
        <p:nvSpPr>
          <p:cNvPr id="5" name="Metin kutusu 4"/>
          <p:cNvSpPr txBox="1"/>
          <p:nvPr/>
        </p:nvSpPr>
        <p:spPr>
          <a:xfrm>
            <a:off x="128531" y="1067986"/>
            <a:ext cx="5344990" cy="5632311"/>
          </a:xfrm>
          <a:prstGeom prst="rect">
            <a:avLst/>
          </a:prstGeom>
          <a:noFill/>
        </p:spPr>
        <p:txBody>
          <a:bodyPr wrap="square" rtlCol="0">
            <a:spAutoFit/>
          </a:bodyPr>
          <a:lstStyle/>
          <a:p>
            <a:pPr algn="ctr"/>
            <a:r>
              <a:rPr lang="tr-TR" dirty="0"/>
              <a:t>Rafın ön tarafından bir koli, palet veya ünite mal alındığında arkasındaki malların rafın önüne doğru kaymasını sağlayan makara sistemine sahiptir. Böylece “ilk giren ilk çıkar” kuralının uygulanılabileceği bir depo yerleşim düzenidir.</a:t>
            </a:r>
            <a:endParaRPr lang="en-US" dirty="0"/>
          </a:p>
          <a:p>
            <a:r>
              <a:rPr lang="tr-TR" dirty="0"/>
              <a:t> </a:t>
            </a:r>
            <a:endParaRPr lang="en-US" dirty="0"/>
          </a:p>
          <a:p>
            <a:pPr algn="ctr"/>
            <a:r>
              <a:rPr lang="tr-TR" dirty="0"/>
              <a:t>Bu raf sistemi sipariş toplama esasına yatkındır. Çok sayıda malın ambalajı açılarak depolanacağı bir depoda oldukça rahat kullanılabilir. Kimi uygulamalarda bu raf sisteminin önüne bant konveyör koyulmaktadır. Böylece stok ve eleman sabit, mal hareketli olur. Bu sayede mal, toplama alanında </a:t>
            </a:r>
            <a:r>
              <a:rPr lang="tr-TR" dirty="0" err="1"/>
              <a:t>ambalajlanılarak</a:t>
            </a:r>
            <a:r>
              <a:rPr lang="tr-TR" dirty="0"/>
              <a:t> müşteriye veya üretim hattına sevke hazır hâle getirilir.</a:t>
            </a:r>
            <a:endParaRPr lang="en-US" dirty="0"/>
          </a:p>
          <a:p>
            <a:r>
              <a:rPr lang="tr-TR" dirty="0"/>
              <a:t> </a:t>
            </a:r>
            <a:endParaRPr lang="en-US" dirty="0"/>
          </a:p>
          <a:p>
            <a:r>
              <a:rPr lang="tr-TR" dirty="0" smtClean="0"/>
              <a:t>Türleri</a:t>
            </a:r>
            <a:endParaRPr lang="en-US" dirty="0"/>
          </a:p>
          <a:p>
            <a:r>
              <a:rPr lang="tr-TR" dirty="0"/>
              <a:t>·        Paletli kayar raflar</a:t>
            </a:r>
            <a:endParaRPr lang="en-US" dirty="0"/>
          </a:p>
          <a:p>
            <a:endParaRPr lang="en-US" dirty="0"/>
          </a:p>
        </p:txBody>
      </p:sp>
    </p:spTree>
    <p:extLst>
      <p:ext uri="{BB962C8B-B14F-4D97-AF65-F5344CB8AC3E}">
        <p14:creationId xmlns:p14="http://schemas.microsoft.com/office/powerpoint/2010/main" val="1742421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872" y="146819"/>
            <a:ext cx="9692640" cy="1325562"/>
          </a:xfrm>
        </p:spPr>
        <p:txBody>
          <a:bodyPr/>
          <a:lstStyle/>
          <a:p>
            <a:r>
              <a:rPr lang="tr-TR" b="1" dirty="0"/>
              <a:t>2.2.1.2. Kayar Raf Sistemi</a:t>
            </a:r>
            <a:endParaRPr lang="en-US" dirty="0"/>
          </a:p>
        </p:txBody>
      </p:sp>
      <p:sp>
        <p:nvSpPr>
          <p:cNvPr id="3" name="İçerik Yer Tutucusu 2"/>
          <p:cNvSpPr>
            <a:spLocks noGrp="1"/>
          </p:cNvSpPr>
          <p:nvPr>
            <p:ph idx="1"/>
          </p:nvPr>
        </p:nvSpPr>
        <p:spPr/>
        <p:txBody>
          <a:bodyPr>
            <a:normAutofit/>
          </a:bodyPr>
          <a:lstStyle/>
          <a:p>
            <a:r>
              <a:rPr lang="tr-TR" dirty="0"/>
              <a:t>Kayar raflarda bir yönden yükleme yapılırken diğer yönde ise tahliye işlemi gerçekleştirilir. Kayar raflarda fren mekanizması vardır. Bu sayede paletlerin kayma hızı</a:t>
            </a:r>
            <a:endParaRPr lang="en-US" dirty="0"/>
          </a:p>
          <a:p>
            <a:r>
              <a:rPr lang="tr-TR" dirty="0" smtClean="0"/>
              <a:t>kontrol </a:t>
            </a:r>
            <a:r>
              <a:rPr lang="tr-TR" dirty="0"/>
              <a:t>altına alınabilmektedir. Hız kontrolcüleri hafif eğilimli silindir üstündeki paletleri kontrol eder.</a:t>
            </a:r>
            <a:endParaRPr lang="en-US" dirty="0"/>
          </a:p>
          <a:p>
            <a:r>
              <a:rPr lang="tr-TR" dirty="0" smtClean="0"/>
              <a:t>Tahliyeye </a:t>
            </a:r>
            <a:r>
              <a:rPr lang="tr-TR" dirty="0"/>
              <a:t>hazır pozisyonda duran palet ile hemen arkasındaki palet arasında ayırıcı bir sistem bulunmaktadır. Tahliyedeki palet alındığında arkasındaki ayırıcı sistem açılarak 2. palet tahliye pozisyonuna gelmekte, böylece iki palet birbirine baskı yapmamaktadır.</a:t>
            </a:r>
            <a:endParaRPr lang="en-US" dirty="0"/>
          </a:p>
          <a:p>
            <a:endParaRPr lang="en-US" dirty="0"/>
          </a:p>
        </p:txBody>
      </p:sp>
    </p:spTree>
    <p:extLst>
      <p:ext uri="{BB962C8B-B14F-4D97-AF65-F5344CB8AC3E}">
        <p14:creationId xmlns:p14="http://schemas.microsoft.com/office/powerpoint/2010/main" val="2870702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dirty="0"/>
              <a:t>Avantajları:</a:t>
            </a:r>
            <a:endParaRPr lang="en-US" dirty="0"/>
          </a:p>
          <a:p>
            <a:r>
              <a:rPr lang="tr-TR" dirty="0" err="1" smtClean="0"/>
              <a:t>Fifo</a:t>
            </a:r>
            <a:r>
              <a:rPr lang="tr-TR" dirty="0" smtClean="0"/>
              <a:t>* </a:t>
            </a:r>
            <a:r>
              <a:rPr lang="tr-TR" dirty="0"/>
              <a:t>prensibi ile kullanılır.</a:t>
            </a:r>
            <a:endParaRPr lang="en-US" dirty="0"/>
          </a:p>
          <a:p>
            <a:r>
              <a:rPr lang="tr-TR" dirty="0" smtClean="0"/>
              <a:t>Yük </a:t>
            </a:r>
            <a:r>
              <a:rPr lang="tr-TR" dirty="0"/>
              <a:t>tahliyesinde rafta boşluk olmaz.</a:t>
            </a:r>
            <a:endParaRPr lang="en-US" dirty="0"/>
          </a:p>
          <a:p>
            <a:r>
              <a:rPr lang="tr-TR" dirty="0" smtClean="0"/>
              <a:t>Optimum </a:t>
            </a:r>
            <a:r>
              <a:rPr lang="tr-TR" dirty="0"/>
              <a:t>doldurma sağlar.</a:t>
            </a:r>
            <a:endParaRPr lang="en-US" dirty="0"/>
          </a:p>
          <a:p>
            <a:pPr marL="0" indent="0">
              <a:buNone/>
            </a:pPr>
            <a:endParaRPr lang="tr-TR" sz="1200" b="1" i="1" dirty="0" smtClean="0"/>
          </a:p>
          <a:p>
            <a:pPr marL="0" indent="0">
              <a:buNone/>
            </a:pPr>
            <a:endParaRPr lang="tr-TR" sz="1200" b="1" i="1" dirty="0"/>
          </a:p>
          <a:p>
            <a:pPr marL="0" indent="0">
              <a:buNone/>
            </a:pPr>
            <a:endParaRPr lang="tr-TR" sz="1200" b="1" i="1" dirty="0" smtClean="0"/>
          </a:p>
          <a:p>
            <a:pPr marL="0" indent="0">
              <a:buNone/>
            </a:pPr>
            <a:r>
              <a:rPr lang="tr-TR" b="1" i="1" dirty="0" smtClean="0"/>
              <a:t>*</a:t>
            </a:r>
            <a:r>
              <a:rPr lang="en-US" sz="1200" b="1" i="1" dirty="0" err="1" smtClean="0"/>
              <a:t>Fifo</a:t>
            </a:r>
            <a:r>
              <a:rPr lang="en-US" sz="1200" b="1" i="1" dirty="0" smtClean="0"/>
              <a:t> </a:t>
            </a:r>
            <a:r>
              <a:rPr lang="en-US" sz="1200" b="1" i="1" dirty="0" err="1"/>
              <a:t>Yöntemi</a:t>
            </a:r>
            <a:r>
              <a:rPr lang="en-US" sz="1200" b="1" i="1" dirty="0"/>
              <a:t> (İlk </a:t>
            </a:r>
            <a:r>
              <a:rPr lang="en-US" sz="1200" b="1" i="1" dirty="0" err="1"/>
              <a:t>Giren</a:t>
            </a:r>
            <a:r>
              <a:rPr lang="en-US" sz="1200" b="1" i="1" dirty="0"/>
              <a:t> İlk </a:t>
            </a:r>
            <a:r>
              <a:rPr lang="en-US" sz="1200" b="1" i="1" dirty="0" err="1"/>
              <a:t>Çıkar</a:t>
            </a:r>
            <a:r>
              <a:rPr lang="en-US" sz="1200" b="1" i="1" dirty="0"/>
              <a:t>): </a:t>
            </a:r>
            <a:r>
              <a:rPr lang="en-US" sz="1200" i="1" dirty="0" err="1"/>
              <a:t>Fifo</a:t>
            </a:r>
            <a:r>
              <a:rPr lang="en-US" sz="1200" i="1" dirty="0"/>
              <a:t> </a:t>
            </a:r>
            <a:r>
              <a:rPr lang="en-US" sz="1200" i="1" dirty="0" err="1"/>
              <a:t>değerleme</a:t>
            </a:r>
            <a:r>
              <a:rPr lang="en-US" sz="1200" i="1" dirty="0"/>
              <a:t> </a:t>
            </a:r>
            <a:r>
              <a:rPr lang="en-US" sz="1200" i="1" dirty="0" err="1"/>
              <a:t>yöntemi</a:t>
            </a:r>
            <a:r>
              <a:rPr lang="en-US" sz="1200" i="1" dirty="0"/>
              <a:t>, </a:t>
            </a:r>
            <a:r>
              <a:rPr lang="en-US" sz="1200" i="1" dirty="0" err="1"/>
              <a:t>üretime</a:t>
            </a:r>
            <a:r>
              <a:rPr lang="en-US" sz="1200" i="1" dirty="0"/>
              <a:t> </a:t>
            </a:r>
            <a:r>
              <a:rPr lang="en-US" sz="1200" i="1" dirty="0" err="1"/>
              <a:t>verilecek</a:t>
            </a:r>
            <a:r>
              <a:rPr lang="en-US" sz="1200" i="1" dirty="0"/>
              <a:t> </a:t>
            </a:r>
            <a:r>
              <a:rPr lang="en-US" sz="1200" i="1" dirty="0" err="1"/>
              <a:t>olan</a:t>
            </a:r>
            <a:r>
              <a:rPr lang="en-US" sz="1200" i="1" dirty="0"/>
              <a:t> </a:t>
            </a:r>
            <a:r>
              <a:rPr lang="en-US" sz="1200" i="1" dirty="0" err="1"/>
              <a:t>veya</a:t>
            </a:r>
            <a:r>
              <a:rPr lang="en-US" sz="1200" i="1" dirty="0"/>
              <a:t> </a:t>
            </a:r>
            <a:r>
              <a:rPr lang="en-US" sz="1200" i="1" dirty="0" err="1"/>
              <a:t>satılacak</a:t>
            </a:r>
            <a:r>
              <a:rPr lang="en-US" sz="1200" i="1" dirty="0"/>
              <a:t> </a:t>
            </a:r>
            <a:r>
              <a:rPr lang="en-US" sz="1200" i="1" dirty="0" err="1"/>
              <a:t>malların</a:t>
            </a:r>
            <a:r>
              <a:rPr lang="en-US" sz="1200" i="1" dirty="0"/>
              <a:t> </a:t>
            </a:r>
            <a:r>
              <a:rPr lang="en-US" sz="1200" i="1" dirty="0" err="1"/>
              <a:t>stoklara</a:t>
            </a:r>
            <a:r>
              <a:rPr lang="en-US" sz="1200" i="1" dirty="0"/>
              <a:t> ilk </a:t>
            </a:r>
            <a:r>
              <a:rPr lang="en-US" sz="1200" i="1" dirty="0" err="1"/>
              <a:t>önce</a:t>
            </a:r>
            <a:r>
              <a:rPr lang="en-US" sz="1200" i="1" dirty="0"/>
              <a:t> </a:t>
            </a:r>
            <a:r>
              <a:rPr lang="en-US" sz="1200" i="1" dirty="0" err="1"/>
              <a:t>giren</a:t>
            </a:r>
            <a:r>
              <a:rPr lang="en-US" sz="1200" i="1" dirty="0"/>
              <a:t> </a:t>
            </a:r>
            <a:r>
              <a:rPr lang="en-US" sz="1200" i="1" dirty="0" err="1"/>
              <a:t>mallardan</a:t>
            </a:r>
            <a:r>
              <a:rPr lang="en-US" sz="1200" i="1" dirty="0"/>
              <a:t> </a:t>
            </a:r>
            <a:r>
              <a:rPr lang="en-US" sz="1200" i="1" dirty="0" err="1"/>
              <a:t>olması</a:t>
            </a:r>
            <a:r>
              <a:rPr lang="en-US" sz="1200" i="1" dirty="0"/>
              <a:t> </a:t>
            </a:r>
            <a:r>
              <a:rPr lang="en-US" sz="1200" i="1" dirty="0" err="1"/>
              <a:t>gerektiği</a:t>
            </a:r>
            <a:r>
              <a:rPr lang="en-US" sz="1200" i="1" dirty="0"/>
              <a:t> </a:t>
            </a:r>
            <a:r>
              <a:rPr lang="en-US" sz="1200" i="1" dirty="0" err="1"/>
              <a:t>varsayımına</a:t>
            </a:r>
            <a:r>
              <a:rPr lang="en-US" sz="1200" i="1" dirty="0"/>
              <a:t> </a:t>
            </a:r>
            <a:r>
              <a:rPr lang="en-US" sz="1200" i="1" dirty="0" err="1"/>
              <a:t>dayanır</a:t>
            </a:r>
            <a:r>
              <a:rPr lang="en-US" sz="1200" i="1" dirty="0"/>
              <a:t>. </a:t>
            </a:r>
            <a:r>
              <a:rPr lang="en-US" sz="1200" i="1" dirty="0" err="1"/>
              <a:t>Stoktaki</a:t>
            </a:r>
            <a:r>
              <a:rPr lang="en-US" sz="1200" i="1" dirty="0"/>
              <a:t> </a:t>
            </a:r>
            <a:r>
              <a:rPr lang="en-US" sz="1200" i="1" dirty="0" err="1"/>
              <a:t>malların</a:t>
            </a:r>
            <a:r>
              <a:rPr lang="en-US" sz="1200" i="1" dirty="0"/>
              <a:t> </a:t>
            </a:r>
            <a:r>
              <a:rPr lang="en-US" sz="1200" i="1" dirty="0" err="1"/>
              <a:t>kullanılma</a:t>
            </a:r>
            <a:r>
              <a:rPr lang="en-US" sz="1200" i="1" dirty="0"/>
              <a:t> </a:t>
            </a:r>
            <a:r>
              <a:rPr lang="en-US" sz="1200" i="1" dirty="0" err="1"/>
              <a:t>sırası</a:t>
            </a:r>
            <a:r>
              <a:rPr lang="en-US" sz="1200" i="1" dirty="0"/>
              <a:t> ilk </a:t>
            </a:r>
            <a:r>
              <a:rPr lang="en-US" sz="1200" i="1" dirty="0" err="1"/>
              <a:t>alınan</a:t>
            </a:r>
            <a:r>
              <a:rPr lang="en-US" sz="1200" i="1" dirty="0"/>
              <a:t> </a:t>
            </a:r>
            <a:r>
              <a:rPr lang="en-US" sz="1200" i="1" dirty="0" err="1"/>
              <a:t>mallardan</a:t>
            </a:r>
            <a:r>
              <a:rPr lang="en-US" sz="1200" i="1" dirty="0"/>
              <a:t> </a:t>
            </a:r>
            <a:r>
              <a:rPr lang="en-US" sz="1200" i="1" dirty="0" err="1"/>
              <a:t>başlanarak</a:t>
            </a:r>
            <a:r>
              <a:rPr lang="en-US" sz="1200" i="1" dirty="0"/>
              <a:t> </a:t>
            </a:r>
            <a:r>
              <a:rPr lang="en-US" sz="1200" i="1" dirty="0" err="1"/>
              <a:t>sırasyla</a:t>
            </a:r>
            <a:r>
              <a:rPr lang="en-US" sz="1200" i="1" dirty="0"/>
              <a:t> </a:t>
            </a:r>
            <a:r>
              <a:rPr lang="en-US" sz="1200" i="1" dirty="0" err="1"/>
              <a:t>devam</a:t>
            </a:r>
            <a:r>
              <a:rPr lang="en-US" sz="1200" i="1" dirty="0"/>
              <a:t> </a:t>
            </a:r>
            <a:r>
              <a:rPr lang="en-US" sz="1200" i="1" dirty="0" err="1"/>
              <a:t>eder</a:t>
            </a:r>
            <a:r>
              <a:rPr lang="en-US" sz="1200" i="1" dirty="0"/>
              <a:t>. </a:t>
            </a:r>
            <a:r>
              <a:rPr lang="en-US" sz="1200" i="1" dirty="0" err="1"/>
              <a:t>Yani</a:t>
            </a:r>
            <a:r>
              <a:rPr lang="en-US" sz="1200" i="1" dirty="0"/>
              <a:t> </a:t>
            </a:r>
            <a:r>
              <a:rPr lang="en-US" sz="1200" i="1" dirty="0" err="1"/>
              <a:t>stoklara</a:t>
            </a:r>
            <a:r>
              <a:rPr lang="en-US" sz="1200" i="1" dirty="0"/>
              <a:t> </a:t>
            </a:r>
            <a:r>
              <a:rPr lang="en-US" sz="1200" i="1" dirty="0" err="1"/>
              <a:t>giren</a:t>
            </a:r>
            <a:r>
              <a:rPr lang="en-US" sz="1200" i="1" dirty="0"/>
              <a:t> </a:t>
            </a:r>
            <a:r>
              <a:rPr lang="en-US" sz="1200" i="1" dirty="0" err="1"/>
              <a:t>malların</a:t>
            </a:r>
            <a:r>
              <a:rPr lang="en-US" sz="1200" i="1" dirty="0"/>
              <a:t> </a:t>
            </a:r>
            <a:r>
              <a:rPr lang="en-US" sz="1200" i="1" dirty="0" err="1"/>
              <a:t>yine</a:t>
            </a:r>
            <a:r>
              <a:rPr lang="en-US" sz="1200" i="1" dirty="0"/>
              <a:t> </a:t>
            </a:r>
            <a:r>
              <a:rPr lang="en-US" sz="1200" i="1" dirty="0" err="1"/>
              <a:t>giriş</a:t>
            </a:r>
            <a:r>
              <a:rPr lang="en-US" sz="1200" i="1" dirty="0"/>
              <a:t> </a:t>
            </a:r>
            <a:r>
              <a:rPr lang="en-US" sz="1200" i="1" dirty="0" err="1"/>
              <a:t>sırasıyla</a:t>
            </a:r>
            <a:r>
              <a:rPr lang="en-US" sz="1200" i="1" dirty="0"/>
              <a:t> </a:t>
            </a:r>
            <a:r>
              <a:rPr lang="en-US" sz="1200" i="1" dirty="0" err="1"/>
              <a:t>stoktan</a:t>
            </a:r>
            <a:r>
              <a:rPr lang="en-US" sz="1200" i="1" dirty="0"/>
              <a:t> </a:t>
            </a:r>
            <a:r>
              <a:rPr lang="en-US" sz="1200" i="1" dirty="0" err="1"/>
              <a:t>çıkarlar</a:t>
            </a:r>
            <a:r>
              <a:rPr lang="en-US" sz="1200" i="1" dirty="0" smtClean="0"/>
              <a:t>.</a:t>
            </a:r>
            <a:endParaRPr lang="tr-TR" sz="1200" i="1" dirty="0" smtClean="0"/>
          </a:p>
          <a:p>
            <a:pPr marL="0" indent="0">
              <a:buNone/>
            </a:pPr>
            <a:r>
              <a:rPr lang="en-US" sz="1200" dirty="0"/>
              <a:t>FİFO; </a:t>
            </a:r>
            <a:r>
              <a:rPr lang="en-US" sz="1200" dirty="0" err="1"/>
              <a:t>ingilizce</a:t>
            </a:r>
            <a:r>
              <a:rPr lang="en-US" sz="1200" dirty="0"/>
              <a:t> </a:t>
            </a:r>
            <a:r>
              <a:rPr lang="en-US" sz="1200" dirty="0" err="1"/>
              <a:t>olarak</a:t>
            </a:r>
            <a:r>
              <a:rPr lang="en-US" sz="1200" dirty="0"/>
              <a:t> </a:t>
            </a:r>
            <a:r>
              <a:rPr lang="en-US" sz="1200" b="1" dirty="0"/>
              <a:t>F</a:t>
            </a:r>
            <a:r>
              <a:rPr lang="en-US" sz="1200" dirty="0"/>
              <a:t>irst </a:t>
            </a:r>
            <a:r>
              <a:rPr lang="en-US" sz="1200" b="1" dirty="0"/>
              <a:t>İ</a:t>
            </a:r>
            <a:r>
              <a:rPr lang="en-US" sz="1200" dirty="0"/>
              <a:t>n </a:t>
            </a:r>
            <a:r>
              <a:rPr lang="en-US" sz="1200" b="1" dirty="0"/>
              <a:t>F</a:t>
            </a:r>
            <a:r>
              <a:rPr lang="en-US" sz="1200" dirty="0"/>
              <a:t>irst </a:t>
            </a:r>
            <a:r>
              <a:rPr lang="en-US" sz="1200" b="1" dirty="0"/>
              <a:t>O</a:t>
            </a:r>
            <a:r>
              <a:rPr lang="en-US" sz="1200" dirty="0"/>
              <a:t>ut (İlk </a:t>
            </a:r>
            <a:r>
              <a:rPr lang="en-US" sz="1200" dirty="0" err="1"/>
              <a:t>Giren</a:t>
            </a:r>
            <a:r>
              <a:rPr lang="en-US" sz="1200" dirty="0"/>
              <a:t> İlk </a:t>
            </a:r>
            <a:r>
              <a:rPr lang="en-US" sz="1200" dirty="0" err="1"/>
              <a:t>Çıkar</a:t>
            </a:r>
            <a:r>
              <a:rPr lang="en-US" sz="1200" dirty="0"/>
              <a:t>) </a:t>
            </a:r>
            <a:r>
              <a:rPr lang="en-US" sz="1200" dirty="0" err="1"/>
              <a:t>kelimelerinin</a:t>
            </a:r>
            <a:r>
              <a:rPr lang="en-US" sz="1200" dirty="0"/>
              <a:t> </a:t>
            </a:r>
            <a:r>
              <a:rPr lang="en-US" sz="1200" dirty="0" err="1"/>
              <a:t>baş</a:t>
            </a:r>
            <a:r>
              <a:rPr lang="en-US" sz="1200" dirty="0"/>
              <a:t> </a:t>
            </a:r>
            <a:r>
              <a:rPr lang="en-US" sz="1200" dirty="0" err="1"/>
              <a:t>harflarinden</a:t>
            </a:r>
            <a:r>
              <a:rPr lang="en-US" sz="1200" dirty="0"/>
              <a:t> </a:t>
            </a:r>
            <a:r>
              <a:rPr lang="en-US" sz="1200" dirty="0" err="1"/>
              <a:t>oluşur</a:t>
            </a:r>
            <a:r>
              <a:rPr lang="en-US" sz="1200" dirty="0"/>
              <a:t>.</a:t>
            </a:r>
            <a:endParaRPr lang="tr-TR" sz="1200" i="1" dirty="0" smtClean="0"/>
          </a:p>
          <a:p>
            <a:pPr marL="0" indent="0">
              <a:buNone/>
            </a:pPr>
            <a:endParaRPr lang="en-US" sz="1200" i="1" dirty="0"/>
          </a:p>
        </p:txBody>
      </p:sp>
    </p:spTree>
    <p:extLst>
      <p:ext uri="{BB962C8B-B14F-4D97-AF65-F5344CB8AC3E}">
        <p14:creationId xmlns:p14="http://schemas.microsoft.com/office/powerpoint/2010/main" val="2837864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lnSpcReduction="10000"/>
          </a:bodyPr>
          <a:lstStyle/>
          <a:p>
            <a:r>
              <a:rPr lang="tr-TR" dirty="0"/>
              <a:t>Kutulu kayar raf sitemleri her büyüklükteki ürünler için sıralı karton alma, </a:t>
            </a:r>
            <a:r>
              <a:rPr lang="tr-TR" dirty="0" smtClean="0"/>
              <a:t>sipariş</a:t>
            </a:r>
            <a:r>
              <a:rPr lang="tr-TR" dirty="0"/>
              <a:t> </a:t>
            </a:r>
            <a:r>
              <a:rPr lang="tr-TR" dirty="0" smtClean="0"/>
              <a:t>toplama </a:t>
            </a:r>
            <a:r>
              <a:rPr lang="tr-TR" dirty="0"/>
              <a:t>ve küçük parçaların depolanması işlemleri için kullanılır.</a:t>
            </a:r>
            <a:endParaRPr lang="en-US" dirty="0"/>
          </a:p>
          <a:p>
            <a:r>
              <a:rPr lang="tr-TR" dirty="0" err="1" smtClean="0"/>
              <a:t>Fifo</a:t>
            </a:r>
            <a:r>
              <a:rPr lang="tr-TR" dirty="0" smtClean="0"/>
              <a:t> </a:t>
            </a:r>
            <a:r>
              <a:rPr lang="tr-TR" dirty="0"/>
              <a:t>(ilk giren ilk çıkar) prensibine göre çalışan kutulu kayar raf sistemlerinde ürünler ön bölümden alındığında, silindirler </a:t>
            </a:r>
            <a:r>
              <a:rPr lang="tr-TR" dirty="0" err="1"/>
              <a:t>otomotik</a:t>
            </a:r>
            <a:r>
              <a:rPr lang="tr-TR" dirty="0"/>
              <a:t> olarak alma pozisyonuna gelir.</a:t>
            </a:r>
            <a:endParaRPr lang="en-US" dirty="0"/>
          </a:p>
          <a:p>
            <a:r>
              <a:rPr lang="tr-TR" dirty="0" smtClean="0"/>
              <a:t>Kutulu </a:t>
            </a:r>
            <a:r>
              <a:rPr lang="tr-TR" dirty="0"/>
              <a:t>kayar raf sistemi genel depolama raf sistemine uyumlu olup soğuk depolama koşullarına da uygundur.</a:t>
            </a:r>
            <a:endParaRPr lang="en-US" dirty="0"/>
          </a:p>
          <a:p>
            <a:r>
              <a:rPr lang="tr-TR" dirty="0" smtClean="0"/>
              <a:t>Sıra </a:t>
            </a:r>
            <a:r>
              <a:rPr lang="tr-TR" dirty="0"/>
              <a:t>takibinin bozulmaması sayesinde, kayar raf sistemindeki ürünlerin </a:t>
            </a:r>
            <a:r>
              <a:rPr lang="tr-TR" dirty="0" smtClean="0"/>
              <a:t>bayatlaması</a:t>
            </a:r>
            <a:r>
              <a:rPr lang="tr-TR" dirty="0"/>
              <a:t> </a:t>
            </a:r>
            <a:r>
              <a:rPr lang="tr-TR" dirty="0" smtClean="0"/>
              <a:t>söz </a:t>
            </a:r>
            <a:r>
              <a:rPr lang="tr-TR" dirty="0"/>
              <a:t>konusu değildir.</a:t>
            </a:r>
            <a:endParaRPr lang="en-US" dirty="0"/>
          </a:p>
          <a:p>
            <a:r>
              <a:rPr lang="tr-TR" dirty="0" smtClean="0"/>
              <a:t>Sipariş </a:t>
            </a:r>
            <a:r>
              <a:rPr lang="tr-TR" dirty="0"/>
              <a:t>hazırlama kayar rafları tüm raflara uygulanır. Makara adetleri, kutuların ebat ve ağırlığına göre değişir.</a:t>
            </a:r>
            <a:endParaRPr lang="en-US" dirty="0"/>
          </a:p>
          <a:p>
            <a:r>
              <a:rPr lang="tr-TR" dirty="0" smtClean="0"/>
              <a:t>Doldurma </a:t>
            </a:r>
            <a:r>
              <a:rPr lang="tr-TR" dirty="0"/>
              <a:t>tarafındaki ayırıcılar sayesinde kayar kanalların birbirinden </a:t>
            </a:r>
            <a:r>
              <a:rPr lang="tr-TR" dirty="0" smtClean="0"/>
              <a:t>ayrılmalarını</a:t>
            </a:r>
            <a:r>
              <a:rPr lang="tr-TR" dirty="0"/>
              <a:t> </a:t>
            </a:r>
            <a:r>
              <a:rPr lang="tr-TR" dirty="0" smtClean="0"/>
              <a:t>sağlamaktadır</a:t>
            </a:r>
            <a:r>
              <a:rPr lang="tr-TR" dirty="0"/>
              <a:t>.</a:t>
            </a:r>
            <a:endParaRPr lang="en-US" dirty="0"/>
          </a:p>
          <a:p>
            <a:endParaRPr lang="en-US" dirty="0"/>
          </a:p>
        </p:txBody>
      </p:sp>
    </p:spTree>
    <p:extLst>
      <p:ext uri="{BB962C8B-B14F-4D97-AF65-F5344CB8AC3E}">
        <p14:creationId xmlns:p14="http://schemas.microsoft.com/office/powerpoint/2010/main" val="3824396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Kayar raf kullanımının avantajları şunlardır</a:t>
            </a:r>
            <a:r>
              <a:rPr lang="tr-TR" dirty="0" smtClean="0"/>
              <a:t>:</a:t>
            </a:r>
            <a:endParaRPr lang="en-US" dirty="0"/>
          </a:p>
        </p:txBody>
      </p:sp>
      <p:sp>
        <p:nvSpPr>
          <p:cNvPr id="3" name="İçerik Yer Tutucusu 2"/>
          <p:cNvSpPr>
            <a:spLocks noGrp="1"/>
          </p:cNvSpPr>
          <p:nvPr>
            <p:ph idx="1"/>
          </p:nvPr>
        </p:nvSpPr>
        <p:spPr/>
        <p:txBody>
          <a:bodyPr>
            <a:normAutofit/>
          </a:bodyPr>
          <a:lstStyle/>
          <a:p>
            <a:r>
              <a:rPr lang="tr-TR" dirty="0"/>
              <a:t>Ulaşım yollarının kısalmasıyla daha çabuk sipariş hazırlanır; rasyonel, düzenli ve kompakt bir depo yönetimi ve yedi kata kadar daha fazla </a:t>
            </a:r>
            <a:r>
              <a:rPr lang="tr-TR" dirty="0" err="1"/>
              <a:t>otomatizasyon</a:t>
            </a:r>
            <a:r>
              <a:rPr lang="tr-TR" dirty="0"/>
              <a:t> sağlanır, yürüyüş mesafeleri kısalır.</a:t>
            </a:r>
            <a:endParaRPr lang="en-US" dirty="0"/>
          </a:p>
          <a:p>
            <a:r>
              <a:rPr lang="tr-TR" dirty="0" smtClean="0"/>
              <a:t>Raf  </a:t>
            </a:r>
            <a:r>
              <a:rPr lang="tr-TR" dirty="0"/>
              <a:t>koridorlarından  tasarruf  sayesinde  aynı  alanda  daha  fazla  depolama kapasitesi sağlanır.</a:t>
            </a:r>
            <a:endParaRPr lang="en-US" dirty="0"/>
          </a:p>
          <a:p>
            <a:r>
              <a:rPr lang="tr-TR" dirty="0" smtClean="0"/>
              <a:t>First </a:t>
            </a:r>
            <a:r>
              <a:rPr lang="tr-TR" dirty="0"/>
              <a:t>in </a:t>
            </a:r>
            <a:r>
              <a:rPr lang="tr-TR" dirty="0" err="1"/>
              <a:t>first</a:t>
            </a:r>
            <a:r>
              <a:rPr lang="tr-TR" dirty="0"/>
              <a:t> </a:t>
            </a:r>
            <a:r>
              <a:rPr lang="tr-TR" dirty="0" err="1"/>
              <a:t>out</a:t>
            </a:r>
            <a:r>
              <a:rPr lang="tr-TR" dirty="0"/>
              <a:t> (ilk giren ilk çıkar) prensibi sayesinde malzeme bayatlamaz, yüklenen malzeme makaralar sayesinde boşaltma yüzeyine otomatik olarak nakledilir.</a:t>
            </a:r>
            <a:endParaRPr lang="en-US" dirty="0"/>
          </a:p>
          <a:p>
            <a:r>
              <a:rPr lang="tr-TR" dirty="0" smtClean="0"/>
              <a:t>Kompakt </a:t>
            </a:r>
            <a:r>
              <a:rPr lang="tr-TR" dirty="0"/>
              <a:t>ürün manzarası sayesinde daha az sipariş hazırlanır.</a:t>
            </a:r>
            <a:endParaRPr lang="en-US" dirty="0"/>
          </a:p>
          <a:p>
            <a:r>
              <a:rPr lang="tr-TR" dirty="0" smtClean="0"/>
              <a:t>Yükleme </a:t>
            </a:r>
            <a:r>
              <a:rPr lang="tr-TR" dirty="0"/>
              <a:t>ve boşaltma koridorları açıkça ayrılır.</a:t>
            </a:r>
            <a:endParaRPr lang="en-US" dirty="0"/>
          </a:p>
          <a:p>
            <a:r>
              <a:rPr lang="tr-TR" dirty="0" smtClean="0"/>
              <a:t>Sipariş </a:t>
            </a:r>
            <a:r>
              <a:rPr lang="tr-TR" dirty="0"/>
              <a:t>hazırlama işlemi yükleme işlemi nedeniyle rahatsız edilmez.</a:t>
            </a:r>
            <a:endParaRPr lang="en-US" dirty="0"/>
          </a:p>
          <a:p>
            <a:endParaRPr lang="en-US" dirty="0"/>
          </a:p>
        </p:txBody>
      </p:sp>
    </p:spTree>
    <p:extLst>
      <p:ext uri="{BB962C8B-B14F-4D97-AF65-F5344CB8AC3E}">
        <p14:creationId xmlns:p14="http://schemas.microsoft.com/office/powerpoint/2010/main" val="2630252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351" y="309093"/>
            <a:ext cx="9692640" cy="828437"/>
          </a:xfrm>
        </p:spPr>
        <p:txBody>
          <a:bodyPr/>
          <a:lstStyle/>
          <a:p>
            <a:r>
              <a:rPr lang="tr-TR" b="1" dirty="0"/>
              <a:t>2.2.1.3. Hareketli Raf </a:t>
            </a:r>
            <a:r>
              <a:rPr lang="tr-TR" b="1" dirty="0" smtClean="0"/>
              <a:t>Sistemi</a:t>
            </a:r>
            <a:endParaRPr lang="en-US" dirty="0"/>
          </a:p>
        </p:txBody>
      </p:sp>
      <p:sp>
        <p:nvSpPr>
          <p:cNvPr id="3" name="İçerik Yer Tutucusu 2"/>
          <p:cNvSpPr>
            <a:spLocks noGrp="1"/>
          </p:cNvSpPr>
          <p:nvPr>
            <p:ph idx="1"/>
          </p:nvPr>
        </p:nvSpPr>
        <p:spPr>
          <a:xfrm>
            <a:off x="360351" y="1313645"/>
            <a:ext cx="4932866" cy="5409127"/>
          </a:xfrm>
        </p:spPr>
        <p:txBody>
          <a:bodyPr>
            <a:normAutofit fontScale="92500" lnSpcReduction="10000"/>
          </a:bodyPr>
          <a:lstStyle/>
          <a:p>
            <a:r>
              <a:rPr lang="tr-TR" dirty="0"/>
              <a:t>Depo kullanım alanının çok kıymetli olduğu yerlerde, genişleme olanaklarının bulunmadığı durumlarda ve yatırım yapmaya değecek bir hacimde işlem gören kuruluşların depoları için uygulanabilir.</a:t>
            </a:r>
            <a:endParaRPr lang="en-US" dirty="0"/>
          </a:p>
          <a:p>
            <a:r>
              <a:rPr lang="tr-TR" dirty="0"/>
              <a:t> </a:t>
            </a:r>
            <a:r>
              <a:rPr lang="tr-TR" dirty="0" smtClean="0"/>
              <a:t>Raflar </a:t>
            </a:r>
            <a:r>
              <a:rPr lang="tr-TR" dirty="0"/>
              <a:t>belli esasa göre hareket yetisine sahiptir. Bu sayede eleman mallara değil, mal elemana gelir.</a:t>
            </a:r>
            <a:endParaRPr lang="en-US" dirty="0"/>
          </a:p>
          <a:p>
            <a:r>
              <a:rPr lang="tr-TR" dirty="0"/>
              <a:t>Özellikleri:</a:t>
            </a:r>
            <a:endParaRPr lang="en-US" dirty="0"/>
          </a:p>
          <a:p>
            <a:pPr marL="0" indent="0" algn="ctr">
              <a:buNone/>
            </a:pPr>
            <a:r>
              <a:rPr lang="tr-TR" dirty="0" smtClean="0"/>
              <a:t>Malların </a:t>
            </a:r>
            <a:r>
              <a:rPr lang="tr-TR" dirty="0"/>
              <a:t>yerleştirilmesinde ve sevkiyatında hatalı malzeme verilmesi </a:t>
            </a:r>
            <a:r>
              <a:rPr lang="tr-TR" dirty="0" smtClean="0"/>
              <a:t>olasılığı</a:t>
            </a:r>
            <a:r>
              <a:rPr lang="tr-TR" dirty="0"/>
              <a:t> </a:t>
            </a:r>
            <a:r>
              <a:rPr lang="tr-TR" dirty="0" smtClean="0"/>
              <a:t>ortadan </a:t>
            </a:r>
            <a:r>
              <a:rPr lang="tr-TR" dirty="0"/>
              <a:t>kaldırılır.</a:t>
            </a:r>
            <a:endParaRPr lang="en-US" dirty="0"/>
          </a:p>
          <a:p>
            <a:pPr marL="0" indent="0" algn="ctr">
              <a:buNone/>
            </a:pPr>
            <a:r>
              <a:rPr lang="tr-TR" dirty="0" smtClean="0"/>
              <a:t>Mekanik </a:t>
            </a:r>
            <a:r>
              <a:rPr lang="tr-TR" dirty="0"/>
              <a:t>ve elektronik kontrol olanaklarının tamamı kullanılarak projelendirilir.</a:t>
            </a:r>
            <a:endParaRPr lang="en-US" dirty="0"/>
          </a:p>
          <a:p>
            <a:pPr marL="0" indent="0" algn="ctr">
              <a:buNone/>
            </a:pPr>
            <a:r>
              <a:rPr lang="tr-TR" dirty="0" smtClean="0"/>
              <a:t>Tamamıyla </a:t>
            </a:r>
            <a:r>
              <a:rPr lang="tr-TR" dirty="0"/>
              <a:t>bilgisayar kontrollü işletilebilir.</a:t>
            </a:r>
            <a:endParaRPr lang="en-US" dirty="0"/>
          </a:p>
          <a:p>
            <a:pPr marL="0" indent="0" algn="ctr">
              <a:buNone/>
            </a:pPr>
            <a:r>
              <a:rPr lang="tr-TR" dirty="0" smtClean="0"/>
              <a:t>Hata </a:t>
            </a:r>
            <a:r>
              <a:rPr lang="tr-TR" dirty="0"/>
              <a:t>oranı tamamen sıfırlanabilir.</a:t>
            </a:r>
            <a:endParaRPr lang="en-US" dirty="0"/>
          </a:p>
          <a:p>
            <a:pPr marL="0" indent="0" algn="ctr">
              <a:buNone/>
            </a:pPr>
            <a:r>
              <a:rPr lang="tr-TR" dirty="0"/>
              <a:t>A</a:t>
            </a:r>
            <a:r>
              <a:rPr lang="tr-TR" dirty="0" smtClean="0"/>
              <a:t>ncak </a:t>
            </a:r>
            <a:r>
              <a:rPr lang="tr-TR" dirty="0"/>
              <a:t>bu sistemler çok pahalı sistemlerdir.</a:t>
            </a:r>
            <a:endParaRPr lang="en-US" dirty="0"/>
          </a:p>
          <a:p>
            <a:pPr marL="0" indent="0">
              <a:buNone/>
            </a:pPr>
            <a:endParaRPr lang="en-US"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3563" t="2943" r="2831" b="4271"/>
          <a:stretch/>
        </p:blipFill>
        <p:spPr>
          <a:xfrm>
            <a:off x="5206671" y="1137530"/>
            <a:ext cx="6993228" cy="5585242"/>
          </a:xfrm>
          <a:prstGeom prst="ellipse">
            <a:avLst/>
          </a:prstGeom>
          <a:ln>
            <a:noFill/>
          </a:ln>
          <a:effectLst>
            <a:softEdge rad="112500"/>
          </a:effectLst>
        </p:spPr>
      </p:pic>
    </p:spTree>
    <p:extLst>
      <p:ext uri="{BB962C8B-B14F-4D97-AF65-F5344CB8AC3E}">
        <p14:creationId xmlns:p14="http://schemas.microsoft.com/office/powerpoint/2010/main" val="3849833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2.2.1.3. Hareketli Raf Sistemi</a:t>
            </a:r>
            <a:endParaRPr lang="en-US" dirty="0"/>
          </a:p>
        </p:txBody>
      </p:sp>
      <p:sp>
        <p:nvSpPr>
          <p:cNvPr id="3" name="İçerik Yer Tutucusu 2"/>
          <p:cNvSpPr>
            <a:spLocks noGrp="1"/>
          </p:cNvSpPr>
          <p:nvPr>
            <p:ph idx="1"/>
          </p:nvPr>
        </p:nvSpPr>
        <p:spPr/>
        <p:txBody>
          <a:bodyPr/>
          <a:lstStyle/>
          <a:p>
            <a:r>
              <a:rPr lang="tr-TR" dirty="0"/>
              <a:t>İlaç fabrikalarında, soğuk zincirinin önemli olduğu lojistik faaliyetlerde, askeri mühimmat depolarında, nükleer depolarda, toz ve insan faktörünün malları zedeleyebileceği üretimlerde tercih edilmektedir. Nadiren de olsa kimi oto parklarda bu yaklaşımda depolama yapılmaktadır. İnsanların parkın içine girmediği fakat otomobillerin insansız olarak yerleştirildiği otomatik otoparklardır.</a:t>
            </a:r>
            <a:endParaRPr lang="en-US" dirty="0"/>
          </a:p>
        </p:txBody>
      </p:sp>
    </p:spTree>
    <p:extLst>
      <p:ext uri="{BB962C8B-B14F-4D97-AF65-F5344CB8AC3E}">
        <p14:creationId xmlns:p14="http://schemas.microsoft.com/office/powerpoint/2010/main" val="204334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Genel hatlarıyla depoda yapılan işlemler şunlardır;</a:t>
            </a:r>
            <a:endParaRPr lang="en-US" dirty="0"/>
          </a:p>
        </p:txBody>
      </p:sp>
      <p:sp>
        <p:nvSpPr>
          <p:cNvPr id="3" name="İçerik Yer Tutucusu 2"/>
          <p:cNvSpPr>
            <a:spLocks noGrp="1"/>
          </p:cNvSpPr>
          <p:nvPr>
            <p:ph idx="1"/>
          </p:nvPr>
        </p:nvSpPr>
        <p:spPr/>
        <p:txBody>
          <a:bodyPr>
            <a:normAutofit/>
          </a:bodyPr>
          <a:lstStyle/>
          <a:p>
            <a:r>
              <a:rPr lang="tr-TR" dirty="0"/>
              <a:t>Malları depo içinde uygun bir şekilde istiflemek, </a:t>
            </a:r>
            <a:r>
              <a:rPr lang="tr-TR" dirty="0" err="1"/>
              <a:t>raflamak</a:t>
            </a:r>
            <a:r>
              <a:rPr lang="tr-TR" dirty="0"/>
              <a:t> ve saklamak,</a:t>
            </a:r>
            <a:endParaRPr lang="en-US" dirty="0"/>
          </a:p>
          <a:p>
            <a:r>
              <a:rPr lang="tr-TR" dirty="0"/>
              <a:t> </a:t>
            </a:r>
            <a:r>
              <a:rPr lang="tr-TR" dirty="0" smtClean="0"/>
              <a:t>Depo </a:t>
            </a:r>
            <a:r>
              <a:rPr lang="tr-TR" dirty="0"/>
              <a:t>içi ısı, nem, ses, ışık vb. risk faktörlerini asgari seviyede tutmak,</a:t>
            </a:r>
            <a:endParaRPr lang="en-US" dirty="0"/>
          </a:p>
          <a:p>
            <a:r>
              <a:rPr lang="tr-TR" dirty="0"/>
              <a:t> </a:t>
            </a:r>
            <a:r>
              <a:rPr lang="tr-TR" dirty="0" smtClean="0"/>
              <a:t>Müşteri </a:t>
            </a:r>
            <a:r>
              <a:rPr lang="tr-TR" dirty="0"/>
              <a:t>siparişlerine göre malların konsolidasyonunu yapmak,</a:t>
            </a:r>
            <a:endParaRPr lang="en-US" dirty="0"/>
          </a:p>
          <a:p>
            <a:r>
              <a:rPr lang="tr-TR" dirty="0"/>
              <a:t> </a:t>
            </a:r>
            <a:r>
              <a:rPr lang="tr-TR" dirty="0" smtClean="0"/>
              <a:t>Sevkiyat </a:t>
            </a:r>
            <a:r>
              <a:rPr lang="tr-TR" dirty="0"/>
              <a:t>öncesinde malları ambalajlamak ve etiketlemek,</a:t>
            </a:r>
            <a:endParaRPr lang="en-US" dirty="0"/>
          </a:p>
          <a:p>
            <a:r>
              <a:rPr lang="tr-TR" dirty="0" smtClean="0"/>
              <a:t>Malları </a:t>
            </a:r>
            <a:r>
              <a:rPr lang="tr-TR" dirty="0"/>
              <a:t>yükleme ve sevkiyat için hazır hâle getirmek,</a:t>
            </a:r>
            <a:endParaRPr lang="en-US" dirty="0"/>
          </a:p>
          <a:p>
            <a:r>
              <a:rPr lang="tr-TR" dirty="0" smtClean="0"/>
              <a:t>Malları </a:t>
            </a:r>
            <a:r>
              <a:rPr lang="tr-TR" dirty="0"/>
              <a:t>taşıma türlerine göre uygun araçlarla göndermektir.</a:t>
            </a:r>
            <a:endParaRPr lang="en-US" dirty="0"/>
          </a:p>
          <a:p>
            <a:endParaRPr lang="en-US" dirty="0"/>
          </a:p>
        </p:txBody>
      </p:sp>
    </p:spTree>
    <p:extLst>
      <p:ext uri="{BB962C8B-B14F-4D97-AF65-F5344CB8AC3E}">
        <p14:creationId xmlns:p14="http://schemas.microsoft.com/office/powerpoint/2010/main" val="1950796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9692640" cy="1325562"/>
          </a:xfrm>
        </p:spPr>
        <p:txBody>
          <a:bodyPr>
            <a:normAutofit/>
          </a:bodyPr>
          <a:lstStyle/>
          <a:p>
            <a:r>
              <a:rPr lang="tr-TR" b="1" dirty="0"/>
              <a:t>2.2.1.4. Dar Koridor-Yüksek Raf </a:t>
            </a:r>
            <a:r>
              <a:rPr lang="tr-TR" b="1" dirty="0" smtClean="0"/>
              <a:t>Sistemi</a:t>
            </a:r>
            <a:endParaRPr lang="en-US" dirty="0"/>
          </a:p>
        </p:txBody>
      </p:sp>
      <p:sp>
        <p:nvSpPr>
          <p:cNvPr id="3" name="İçerik Yer Tutucusu 2"/>
          <p:cNvSpPr>
            <a:spLocks noGrp="1"/>
          </p:cNvSpPr>
          <p:nvPr>
            <p:ph idx="1"/>
          </p:nvPr>
        </p:nvSpPr>
        <p:spPr>
          <a:xfrm>
            <a:off x="0" y="1253331"/>
            <a:ext cx="6697014" cy="5456562"/>
          </a:xfrm>
        </p:spPr>
        <p:txBody>
          <a:bodyPr>
            <a:normAutofit/>
          </a:bodyPr>
          <a:lstStyle/>
          <a:p>
            <a:pPr algn="just"/>
            <a:r>
              <a:rPr lang="tr-TR" dirty="0"/>
              <a:t>Geneli itibariyle bu sistemin sırt-sırta raf sisteminden farkı yoktur. Önemli farklılık, sistemin  adından  da  anlaşılabileceği  gibi,  koridorların  dar  ve  rafların  yüksek  olmasıdır. Bunun meydana getirdiği önemli sonuçlar şunlardır; depo binasının daha farklı projelendirilmesi ve değişik tipte istif makinelerinin kullanılmasıdır. Daha pahalı olan bu makineler  yatırım  maliyetini  misliyle  artırmaktadır.  Bu  raf  sistemi  arazi  maliyetlerinin yüksek olduğu ve genişleme olanaklarının olmadığı veya kısıtlı olduğu yerlerde tercih edilir.</a:t>
            </a:r>
            <a:endParaRPr lang="en-US" dirty="0"/>
          </a:p>
          <a:p>
            <a:pPr algn="just"/>
            <a:r>
              <a:rPr lang="tr-TR" dirty="0" smtClean="0"/>
              <a:t>Genellikle </a:t>
            </a:r>
            <a:r>
              <a:rPr lang="tr-TR" dirty="0"/>
              <a:t>yaygın dağıtımı olan ve dağıtımın ciddi olarak ele alındığı durumlarda uygulanılır.</a:t>
            </a:r>
            <a:endParaRPr lang="en-US" dirty="0"/>
          </a:p>
          <a:p>
            <a:pPr algn="just"/>
            <a:r>
              <a:rPr lang="tr-TR" dirty="0" smtClean="0"/>
              <a:t>Yerel </a:t>
            </a:r>
            <a:r>
              <a:rPr lang="tr-TR" dirty="0"/>
              <a:t>yönetimlerin müsaade ettiği yerlerde birim alanda verimliliği artırmak için kullanılan bir yöntemdir.</a:t>
            </a:r>
            <a:endParaRPr lang="en-US" dirty="0"/>
          </a:p>
          <a:p>
            <a:pPr algn="just"/>
            <a:r>
              <a:rPr lang="tr-TR" dirty="0" smtClean="0"/>
              <a:t>Yüksek </a:t>
            </a:r>
            <a:r>
              <a:rPr lang="tr-TR" dirty="0"/>
              <a:t>noktalara mal istiflemek için özel birtakım istif makinelerine ihtiyaç vardır. Bu sistematikte rafların yükseklikleri 20 m’ye kadar ulaşabilir.</a:t>
            </a:r>
            <a:endParaRPr lang="en-US" dirty="0"/>
          </a:p>
          <a:p>
            <a:pPr algn="just"/>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386" y="692239"/>
            <a:ext cx="4110507" cy="6165761"/>
          </a:xfrm>
          <a:prstGeom prst="rect">
            <a:avLst/>
          </a:prstGeom>
        </p:spPr>
      </p:pic>
    </p:spTree>
    <p:extLst>
      <p:ext uri="{BB962C8B-B14F-4D97-AF65-F5344CB8AC3E}">
        <p14:creationId xmlns:p14="http://schemas.microsoft.com/office/powerpoint/2010/main" val="3667580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2.2.1.4. Dar Koridor-Yüksek Raf Sistemi</a:t>
            </a:r>
            <a:endParaRPr lang="en-US" dirty="0"/>
          </a:p>
        </p:txBody>
      </p:sp>
      <p:sp>
        <p:nvSpPr>
          <p:cNvPr id="3" name="İçerik Yer Tutucusu 2"/>
          <p:cNvSpPr>
            <a:spLocks noGrp="1"/>
          </p:cNvSpPr>
          <p:nvPr>
            <p:ph idx="1"/>
          </p:nvPr>
        </p:nvSpPr>
        <p:spPr/>
        <p:txBody>
          <a:bodyPr>
            <a:normAutofit fontScale="92500" lnSpcReduction="10000"/>
          </a:bodyPr>
          <a:lstStyle/>
          <a:p>
            <a:r>
              <a:rPr lang="tr-TR" dirty="0"/>
              <a:t>Otomasyon uygulanılabilir, böylece verimlilik azami değerlere ulaştırılabilir.</a:t>
            </a:r>
            <a:endParaRPr lang="en-US" dirty="0"/>
          </a:p>
          <a:p>
            <a:r>
              <a:rPr lang="tr-TR" dirty="0" smtClean="0"/>
              <a:t>Bu </a:t>
            </a:r>
            <a:r>
              <a:rPr lang="tr-TR" dirty="0"/>
              <a:t>uygulama genellikle giydirme sistem çelik yapı ile bütünleştirilir. Rafların kendisi kolon görevini de yüklenir ve çelik bina raflara bindirilir.</a:t>
            </a:r>
            <a:endParaRPr lang="en-US" dirty="0"/>
          </a:p>
          <a:p>
            <a:r>
              <a:rPr lang="tr-TR" dirty="0" smtClean="0"/>
              <a:t>Bu </a:t>
            </a:r>
            <a:r>
              <a:rPr lang="tr-TR" dirty="0"/>
              <a:t>uygulama için önce beton dökülür ve daha sonra raflar monte edilir. Çelik bina rafların üstüne yerleştirilir. Raf ve istif makineleri pahalı olmasına rağmen bina yapımı ucuz ve inşaat süresi kısadır. Bu durumda bina ve raflar bir bütün olarak ele alınmazsa yatırımcı için uygun gelmeyebilir.</a:t>
            </a:r>
            <a:endParaRPr lang="en-US" dirty="0"/>
          </a:p>
          <a:p>
            <a:r>
              <a:rPr lang="tr-TR" dirty="0" smtClean="0"/>
              <a:t>Yatırımcılar</a:t>
            </a:r>
            <a:r>
              <a:rPr lang="tr-TR" dirty="0"/>
              <a:t>, genellikle arazinin pahalı ve genişlemenin olanaksız olduğu yerlerde bu tarz depoları tercih etmektedir. Zira nihayetinde depoya bu kadar yatırım yapılmaz denmekte ve zorunlu olmadıkça bu yatırım tercih edilmemektedir</a:t>
            </a:r>
            <a:r>
              <a:rPr lang="tr-TR" dirty="0" smtClean="0"/>
              <a:t>.</a:t>
            </a:r>
          </a:p>
          <a:p>
            <a:r>
              <a:rPr lang="tr-TR" dirty="0"/>
              <a:t>Gerekli olmadıkça büyük yatırım tavsiye edilmemektedir</a:t>
            </a:r>
            <a:r>
              <a:rPr lang="tr-TR" dirty="0" smtClean="0"/>
              <a:t>.</a:t>
            </a:r>
            <a:r>
              <a:rPr lang="tr-TR" dirty="0"/>
              <a:t> Zira yatırım, eğer uygulama ile geri dönmeyecekse lojistik maliyetleri artacağından, hataya da zorlayabilir</a:t>
            </a:r>
            <a:r>
              <a:rPr lang="tr-TR" dirty="0" smtClean="0"/>
              <a:t>.</a:t>
            </a:r>
            <a:endParaRPr lang="en-US" dirty="0"/>
          </a:p>
          <a:p>
            <a:endParaRPr lang="en-US" dirty="0"/>
          </a:p>
        </p:txBody>
      </p:sp>
    </p:spTree>
    <p:extLst>
      <p:ext uri="{BB962C8B-B14F-4D97-AF65-F5344CB8AC3E}">
        <p14:creationId xmlns:p14="http://schemas.microsoft.com/office/powerpoint/2010/main" val="479654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684056" cy="1150409"/>
          </a:xfrm>
        </p:spPr>
        <p:txBody>
          <a:bodyPr>
            <a:normAutofit fontScale="90000"/>
          </a:bodyPr>
          <a:lstStyle/>
          <a:p>
            <a:r>
              <a:rPr lang="tr-TR" b="1" dirty="0"/>
              <a:t>2.2.1.5. Drive-İn Palet Yerleştirme Sistemi (İçine Girilebilen Raf Sistemi</a:t>
            </a:r>
            <a:r>
              <a:rPr lang="tr-TR" b="1" dirty="0" smtClean="0"/>
              <a:t>)</a:t>
            </a:r>
            <a:endParaRPr lang="en-US" dirty="0"/>
          </a:p>
        </p:txBody>
      </p:sp>
      <p:sp>
        <p:nvSpPr>
          <p:cNvPr id="3" name="İçerik Yer Tutucusu 2"/>
          <p:cNvSpPr>
            <a:spLocks noGrp="1"/>
          </p:cNvSpPr>
          <p:nvPr>
            <p:ph idx="1"/>
          </p:nvPr>
        </p:nvSpPr>
        <p:spPr>
          <a:xfrm>
            <a:off x="373488" y="1150409"/>
            <a:ext cx="6645499" cy="5404937"/>
          </a:xfrm>
        </p:spPr>
        <p:txBody>
          <a:bodyPr>
            <a:normAutofit fontScale="92500" lnSpcReduction="20000"/>
          </a:bodyPr>
          <a:lstStyle/>
          <a:p>
            <a:r>
              <a:rPr lang="tr-TR" dirty="0"/>
              <a:t>Mal çeşidinin az, miktarların çok ve depo kullanım alanının önem kazandığı yerlerde kullanılır.</a:t>
            </a:r>
            <a:endParaRPr lang="en-US" dirty="0"/>
          </a:p>
          <a:p>
            <a:r>
              <a:rPr lang="tr-TR" dirty="0" smtClean="0"/>
              <a:t>İlk </a:t>
            </a:r>
            <a:r>
              <a:rPr lang="tr-TR" dirty="0"/>
              <a:t>giren ilk çıkar, ilk giren son çıkar yöntemlerinin her ikisi de uygulanılabilir.</a:t>
            </a:r>
            <a:endParaRPr lang="en-US" dirty="0"/>
          </a:p>
          <a:p>
            <a:r>
              <a:rPr lang="tr-TR" dirty="0" smtClean="0"/>
              <a:t>Tek </a:t>
            </a:r>
            <a:r>
              <a:rPr lang="tr-TR" dirty="0"/>
              <a:t>şart  ise sadece paletin  veya  bu  sistemin  standart ölçüde büyük koli  tarzında ambalajlanmış mallar için kullanılabileceğidir.</a:t>
            </a:r>
            <a:endParaRPr lang="en-US" dirty="0"/>
          </a:p>
          <a:p>
            <a:r>
              <a:rPr lang="tr-TR" dirty="0"/>
              <a:t>Bu sistem oldukça esnektir. Bina içinde ve dışında uygulanabilir. Verimi oldukça yüksektir. Çok değişik uygulama varyasyonları yapılabilir.</a:t>
            </a:r>
            <a:endParaRPr lang="en-US" dirty="0"/>
          </a:p>
          <a:p>
            <a:r>
              <a:rPr lang="tr-TR" dirty="0" smtClean="0"/>
              <a:t>Deponun </a:t>
            </a:r>
            <a:r>
              <a:rPr lang="tr-TR" dirty="0"/>
              <a:t>çok düzenli olması zorunlu olarak sağlanır. Bu uygulamada işçiye en az inisiyatif kullanma şansı bırakılır. Her şey depo yönetiminin kontrolü altında olmak zorundadır. Bu durumda işçilik ve zaman kaybı en düşük seviyededir.</a:t>
            </a:r>
            <a:endParaRPr lang="en-US" dirty="0"/>
          </a:p>
          <a:p>
            <a:r>
              <a:rPr lang="tr-TR" dirty="0" smtClean="0"/>
              <a:t>Bütün </a:t>
            </a:r>
            <a:r>
              <a:rPr lang="tr-TR" dirty="0"/>
              <a:t>bu uygulamaların yanında mal hazırlama kısımları konveyörlerle takviye edilebilir.</a:t>
            </a:r>
            <a:endParaRPr lang="en-US" dirty="0"/>
          </a:p>
          <a:p>
            <a:r>
              <a:rPr lang="tr-TR" dirty="0" smtClean="0"/>
              <a:t>Bilgisayar </a:t>
            </a:r>
            <a:r>
              <a:rPr lang="tr-TR" dirty="0"/>
              <a:t>destekli sistemlerde detay uygulamalarla çeşitlendirmeler yapılabilir. Özellikle konveyör sistemler ve mal toplama sistemleri detaylandırılabilir.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987" y="1161138"/>
            <a:ext cx="5036097" cy="4795240"/>
          </a:xfrm>
          <a:prstGeom prst="rect">
            <a:avLst/>
          </a:prstGeom>
        </p:spPr>
      </p:pic>
    </p:spTree>
    <p:extLst>
      <p:ext uri="{BB962C8B-B14F-4D97-AF65-F5344CB8AC3E}">
        <p14:creationId xmlns:p14="http://schemas.microsoft.com/office/powerpoint/2010/main" val="2975034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Drive-in </a:t>
            </a:r>
            <a:r>
              <a:rPr lang="tr-TR" dirty="0"/>
              <a:t>Sistemlerin </a:t>
            </a:r>
            <a:r>
              <a:rPr lang="tr-TR" dirty="0" smtClean="0"/>
              <a:t>Avantajları</a:t>
            </a:r>
            <a:endParaRPr lang="en-US" dirty="0"/>
          </a:p>
        </p:txBody>
      </p:sp>
      <p:sp>
        <p:nvSpPr>
          <p:cNvPr id="3" name="İçerik Yer Tutucusu 2"/>
          <p:cNvSpPr>
            <a:spLocks noGrp="1"/>
          </p:cNvSpPr>
          <p:nvPr>
            <p:ph idx="1"/>
          </p:nvPr>
        </p:nvSpPr>
        <p:spPr/>
        <p:txBody>
          <a:bodyPr/>
          <a:lstStyle/>
          <a:p>
            <a:r>
              <a:rPr lang="tr-TR" dirty="0" smtClean="0"/>
              <a:t>Ürünlerin </a:t>
            </a:r>
            <a:r>
              <a:rPr lang="tr-TR" dirty="0"/>
              <a:t>blok şeklinde depolanmasını sağlar.</a:t>
            </a:r>
            <a:endParaRPr lang="en-US" dirty="0"/>
          </a:p>
          <a:p>
            <a:r>
              <a:rPr lang="tr-TR" dirty="0" smtClean="0"/>
              <a:t>Sezonluk </a:t>
            </a:r>
            <a:r>
              <a:rPr lang="tr-TR" dirty="0"/>
              <a:t>ürünlerin depolanması için uygundur.</a:t>
            </a:r>
            <a:endParaRPr lang="en-US" dirty="0"/>
          </a:p>
          <a:p>
            <a:r>
              <a:rPr lang="tr-TR" dirty="0" smtClean="0"/>
              <a:t>Koridor </a:t>
            </a:r>
            <a:r>
              <a:rPr lang="tr-TR" dirty="0"/>
              <a:t>gereksinimini en aza indirir.</a:t>
            </a:r>
            <a:endParaRPr lang="en-US" dirty="0"/>
          </a:p>
          <a:p>
            <a:r>
              <a:rPr lang="tr-TR" dirty="0" smtClean="0"/>
              <a:t>Depo </a:t>
            </a:r>
            <a:r>
              <a:rPr lang="tr-TR" dirty="0"/>
              <a:t>kapasitesini en iyi şekilde kullanmayı sağlar.</a:t>
            </a:r>
            <a:endParaRPr lang="en-US" dirty="0"/>
          </a:p>
          <a:p>
            <a:r>
              <a:rPr lang="tr-TR" dirty="0" smtClean="0"/>
              <a:t>Farklı </a:t>
            </a:r>
            <a:r>
              <a:rPr lang="tr-TR" dirty="0"/>
              <a:t>derinliklerde ve yüksekliklerde istifleme sağlar.</a:t>
            </a:r>
            <a:endParaRPr lang="en-US" dirty="0"/>
          </a:p>
          <a:p>
            <a:r>
              <a:rPr lang="tr-TR" dirty="0" smtClean="0"/>
              <a:t>Bir </a:t>
            </a:r>
            <a:r>
              <a:rPr lang="tr-TR" dirty="0"/>
              <a:t>istifleme cihazı ve birçok tüneldeki ürünler için kullanılabilir.</a:t>
            </a:r>
            <a:endParaRPr lang="en-US" dirty="0"/>
          </a:p>
          <a:p>
            <a:endParaRPr lang="en-US" dirty="0"/>
          </a:p>
        </p:txBody>
      </p:sp>
    </p:spTree>
    <p:extLst>
      <p:ext uri="{BB962C8B-B14F-4D97-AF65-F5344CB8AC3E}">
        <p14:creationId xmlns:p14="http://schemas.microsoft.com/office/powerpoint/2010/main" val="3736716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0006" y="365760"/>
            <a:ext cx="10104506" cy="1325562"/>
          </a:xfrm>
        </p:spPr>
        <p:txBody>
          <a:bodyPr>
            <a:normAutofit/>
          </a:bodyPr>
          <a:lstStyle/>
          <a:p>
            <a:r>
              <a:rPr lang="tr-TR" b="1" dirty="0"/>
              <a:t>2.2.1.6. Kombine Raf </a:t>
            </a:r>
            <a:r>
              <a:rPr lang="tr-TR" b="1" dirty="0" smtClean="0"/>
              <a:t>Uygulamaları</a:t>
            </a:r>
            <a:endParaRPr lang="en-US" dirty="0"/>
          </a:p>
        </p:txBody>
      </p:sp>
      <p:sp>
        <p:nvSpPr>
          <p:cNvPr id="3" name="İçerik Yer Tutucusu 2"/>
          <p:cNvSpPr>
            <a:spLocks noGrp="1"/>
          </p:cNvSpPr>
          <p:nvPr>
            <p:ph idx="1"/>
          </p:nvPr>
        </p:nvSpPr>
        <p:spPr/>
        <p:txBody>
          <a:bodyPr/>
          <a:lstStyle/>
          <a:p>
            <a:r>
              <a:rPr lang="tr-TR" dirty="0"/>
              <a:t>Bir işletmede binlerce değişik çeşitte ve ölçüde ürün varsa, tüm farklılıklara cevap verebilecek  tek  çeşit  raf  ve  depolama  sisteminin  olması  beklenemez.  Bu  nedenle, işletmelerin çoğunluğunda kombine raf uygulaması yapılmaktadır.</a:t>
            </a:r>
            <a:endParaRPr lang="en-US" dirty="0"/>
          </a:p>
          <a:p>
            <a:endParaRPr lang="en-US" dirty="0"/>
          </a:p>
        </p:txBody>
      </p:sp>
    </p:spTree>
    <p:extLst>
      <p:ext uri="{BB962C8B-B14F-4D97-AF65-F5344CB8AC3E}">
        <p14:creationId xmlns:p14="http://schemas.microsoft.com/office/powerpoint/2010/main" val="3831145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6413" y="368558"/>
            <a:ext cx="9692640" cy="1325562"/>
          </a:xfrm>
        </p:spPr>
        <p:txBody>
          <a:bodyPr>
            <a:normAutofit/>
          </a:bodyPr>
          <a:lstStyle/>
          <a:p>
            <a:r>
              <a:rPr lang="tr-TR" b="1" dirty="0"/>
              <a:t>2.2.1.7. Giydirme- Yüksek </a:t>
            </a:r>
            <a:r>
              <a:rPr lang="tr-TR" b="1" dirty="0" smtClean="0"/>
              <a:t>Kayar Raf Sistemi</a:t>
            </a:r>
            <a:endParaRPr lang="en-US" dirty="0"/>
          </a:p>
        </p:txBody>
      </p:sp>
      <p:sp>
        <p:nvSpPr>
          <p:cNvPr id="3" name="İçerik Yer Tutucusu 2"/>
          <p:cNvSpPr>
            <a:spLocks noGrp="1"/>
          </p:cNvSpPr>
          <p:nvPr>
            <p:ph idx="1"/>
          </p:nvPr>
        </p:nvSpPr>
        <p:spPr>
          <a:xfrm>
            <a:off x="566413" y="1790164"/>
            <a:ext cx="5087413" cy="4351337"/>
          </a:xfrm>
        </p:spPr>
        <p:txBody>
          <a:bodyPr/>
          <a:lstStyle/>
          <a:p>
            <a:r>
              <a:rPr lang="tr-TR" dirty="0"/>
              <a:t>Bu sistemde depo boyunca paletler için kayar tüneller oluşturulur. Her bir tünel farklı bir  malzeme  adresi  olabilir.  Tünellerin  her  iki  tarafına  ray  üzerinde  hareketli  yüksek kaldırma kapasiteli istif makineleri yerleştirilir. Palet bir kere kayar rafa girdikten sonra alış yönüne doğru bir önündeki mala ulaşıncaya kadar kayar ve yerini alır. Alış tarafından mal alındıkça boşalan yeri </a:t>
            </a:r>
            <a:r>
              <a:rPr lang="tr-TR" dirty="0" smtClean="0"/>
              <a:t>doldurur.</a:t>
            </a:r>
          </a:p>
          <a:p>
            <a:r>
              <a:rPr lang="tr-TR" dirty="0"/>
              <a:t>Mutlaka FIFO (First in </a:t>
            </a:r>
            <a:r>
              <a:rPr lang="tr-TR" dirty="0" err="1"/>
              <a:t>first</a:t>
            </a:r>
            <a:r>
              <a:rPr lang="tr-TR" dirty="0"/>
              <a:t> </a:t>
            </a:r>
            <a:r>
              <a:rPr lang="tr-TR" dirty="0" err="1"/>
              <a:t>out</a:t>
            </a:r>
            <a:r>
              <a:rPr lang="tr-TR" dirty="0"/>
              <a:t> – İlk giren  ilk çıkar prensibi) kendiliğinden uygulanır. Çok kırılgan, hassas malzemelerde önerilmez.</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826" y="1598076"/>
            <a:ext cx="6096000" cy="4543425"/>
          </a:xfrm>
          <a:prstGeom prst="rect">
            <a:avLst/>
          </a:prstGeom>
        </p:spPr>
      </p:pic>
    </p:spTree>
    <p:extLst>
      <p:ext uri="{BB962C8B-B14F-4D97-AF65-F5344CB8AC3E}">
        <p14:creationId xmlns:p14="http://schemas.microsoft.com/office/powerpoint/2010/main" val="607993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Avantajları</a:t>
            </a:r>
            <a:endParaRPr lang="en-US" dirty="0"/>
          </a:p>
        </p:txBody>
      </p:sp>
      <p:sp>
        <p:nvSpPr>
          <p:cNvPr id="3" name="İçerik Yer Tutucusu 2"/>
          <p:cNvSpPr>
            <a:spLocks noGrp="1"/>
          </p:cNvSpPr>
          <p:nvPr>
            <p:ph idx="1"/>
          </p:nvPr>
        </p:nvSpPr>
        <p:spPr/>
        <p:txBody>
          <a:bodyPr/>
          <a:lstStyle/>
          <a:p>
            <a:r>
              <a:rPr lang="tr-TR" dirty="0"/>
              <a:t>Bu sistemde mal akış yönünde istif makinesi trafiğinin yok edilmesi ve yüksek depo sisteminde yüzde doksanın üstünde hacim kullanım veriminin elde </a:t>
            </a:r>
            <a:r>
              <a:rPr lang="tr-TR" dirty="0" smtClean="0"/>
              <a:t>edilebilmesidir.</a:t>
            </a:r>
          </a:p>
          <a:p>
            <a:r>
              <a:rPr lang="tr-TR" dirty="0"/>
              <a:t>Birçok alternatif türetmek olasıdır. Mümkün olduğunca bu olasılıkları analiz etmek, maket üzerinde denemek ve olası olumsuzlukları önceden tespit etmek iyice emin olduktan sonra da uygulamaya geçmek esastır.</a:t>
            </a:r>
            <a:endParaRPr lang="en-US" dirty="0"/>
          </a:p>
          <a:p>
            <a:endParaRPr lang="en-US" dirty="0"/>
          </a:p>
        </p:txBody>
      </p:sp>
    </p:spTree>
    <p:extLst>
      <p:ext uri="{BB962C8B-B14F-4D97-AF65-F5344CB8AC3E}">
        <p14:creationId xmlns:p14="http://schemas.microsoft.com/office/powerpoint/2010/main" val="2293407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0198" y="108182"/>
            <a:ext cx="9692640" cy="1325562"/>
          </a:xfrm>
        </p:spPr>
        <p:txBody>
          <a:bodyPr/>
          <a:lstStyle/>
          <a:p>
            <a:r>
              <a:rPr lang="tr-TR" b="1" dirty="0"/>
              <a:t>2.2.1.8. Çekmecede </a:t>
            </a:r>
            <a:r>
              <a:rPr lang="tr-TR" b="1" dirty="0" smtClean="0"/>
              <a:t>Depolama</a:t>
            </a:r>
            <a:endParaRPr lang="en-US" dirty="0"/>
          </a:p>
        </p:txBody>
      </p:sp>
      <p:sp>
        <p:nvSpPr>
          <p:cNvPr id="3" name="İçerik Yer Tutucusu 2"/>
          <p:cNvSpPr>
            <a:spLocks noGrp="1"/>
          </p:cNvSpPr>
          <p:nvPr>
            <p:ph idx="1"/>
          </p:nvPr>
        </p:nvSpPr>
        <p:spPr>
          <a:xfrm>
            <a:off x="270198" y="1661375"/>
            <a:ext cx="5937419" cy="4481848"/>
          </a:xfrm>
        </p:spPr>
        <p:txBody>
          <a:bodyPr/>
          <a:lstStyle/>
          <a:p>
            <a:r>
              <a:rPr lang="tr-TR" dirty="0"/>
              <a:t>Çekmecede depolama herkes veya her şey için uygun değildir.</a:t>
            </a:r>
            <a:endParaRPr lang="en-US" dirty="0"/>
          </a:p>
          <a:p>
            <a:r>
              <a:rPr lang="tr-TR" dirty="0"/>
              <a:t> </a:t>
            </a:r>
            <a:r>
              <a:rPr lang="tr-TR" dirty="0" smtClean="0"/>
              <a:t>Küçük</a:t>
            </a:r>
            <a:r>
              <a:rPr lang="tr-TR" dirty="0"/>
              <a:t>, özel ve kıymetli malzemelerin depolanmasında çekmece faktörünün göz </a:t>
            </a:r>
            <a:r>
              <a:rPr lang="tr-TR" dirty="0" smtClean="0"/>
              <a:t>ardı</a:t>
            </a:r>
            <a:r>
              <a:rPr lang="tr-TR" dirty="0"/>
              <a:t> </a:t>
            </a:r>
            <a:r>
              <a:rPr lang="tr-TR" dirty="0" smtClean="0"/>
              <a:t>edilmemesi </a:t>
            </a:r>
            <a:r>
              <a:rPr lang="tr-TR" dirty="0"/>
              <a:t>gerekir</a:t>
            </a:r>
            <a:r>
              <a:rPr lang="tr-TR" dirty="0" smtClean="0"/>
              <a:t>.</a:t>
            </a:r>
          </a:p>
          <a:p>
            <a:r>
              <a:rPr lang="tr-TR" dirty="0"/>
              <a:t>Genel olarak bu tür uygulamaları, araç servis istasyonları, fabrikaların tamir bakım atölyeleri, elektronik ve elektrikli alet üretimi yapan fabrikalar ve askeri kuruluşlar (harita arşivi gibi…) tercih etmektedir.</a:t>
            </a:r>
            <a:endParaRPr lang="en-US" dirty="0"/>
          </a:p>
          <a:p>
            <a:r>
              <a:rPr lang="tr-TR" dirty="0" smtClean="0"/>
              <a:t>Bazı </a:t>
            </a:r>
            <a:r>
              <a:rPr lang="tr-TR" dirty="0"/>
              <a:t>nesneler, boyutları, ağırlıkları, şekilleri ya da yükleme ve boşaltma sırasındaki akışın doğası gereği raf ya da palet üzerinde depolanmaya daha </a:t>
            </a:r>
            <a:r>
              <a:rPr lang="tr-TR" dirty="0" smtClean="0"/>
              <a:t>uygundur.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013" y="1661375"/>
            <a:ext cx="4159876" cy="41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13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a:bodyPr>
          <a:lstStyle/>
          <a:p>
            <a:r>
              <a:rPr lang="tr-TR" dirty="0"/>
              <a:t>Buna karşın envanterde bir kısım parçaların çekmecelerde depolanması söz konusu ise, değişik yönlerden pek çok avantaj elde edilir. </a:t>
            </a:r>
            <a:endParaRPr lang="tr-TR" dirty="0" smtClean="0"/>
          </a:p>
          <a:p>
            <a:pPr marL="0" indent="0">
              <a:buNone/>
            </a:pPr>
            <a:r>
              <a:rPr lang="tr-TR" b="1" dirty="0" smtClean="0"/>
              <a:t>		Çekmecede </a:t>
            </a:r>
            <a:r>
              <a:rPr lang="tr-TR" b="1" dirty="0"/>
              <a:t>Depolamanın Avantajlı Yönleri</a:t>
            </a:r>
            <a:endParaRPr lang="en-US" b="1" dirty="0"/>
          </a:p>
          <a:p>
            <a:r>
              <a:rPr lang="tr-TR" u="sng" dirty="0" smtClean="0"/>
              <a:t>Envanter </a:t>
            </a:r>
            <a:r>
              <a:rPr lang="tr-TR" u="sng" dirty="0"/>
              <a:t>kontrolü</a:t>
            </a:r>
            <a:endParaRPr lang="en-US" u="sng" dirty="0"/>
          </a:p>
          <a:p>
            <a:pPr marL="0" indent="0" algn="ctr">
              <a:buNone/>
            </a:pPr>
            <a:r>
              <a:rPr lang="tr-TR" dirty="0" smtClean="0"/>
              <a:t>Düzgün </a:t>
            </a:r>
            <a:r>
              <a:rPr lang="tr-TR" dirty="0"/>
              <a:t>envanter takibi ve çekmecelerin açılıp kapanması sayesinde bir firmanın envanterlerin geçerliliğinin yüzde 50’lerden yüzde 90’lara yükseltebildiği görülür.</a:t>
            </a:r>
            <a:endParaRPr lang="en-US" dirty="0"/>
          </a:p>
          <a:p>
            <a:r>
              <a:rPr lang="tr-TR" u="sng" dirty="0" smtClean="0"/>
              <a:t>Hızlı </a:t>
            </a:r>
            <a:r>
              <a:rPr lang="tr-TR" u="sng" dirty="0"/>
              <a:t>ve kolay erişim</a:t>
            </a:r>
            <a:endParaRPr lang="en-US" u="sng" dirty="0"/>
          </a:p>
          <a:p>
            <a:pPr marL="0" indent="0" algn="ctr">
              <a:buNone/>
            </a:pPr>
            <a:r>
              <a:rPr lang="tr-TR" dirty="0" smtClean="0"/>
              <a:t>Depolama </a:t>
            </a:r>
            <a:r>
              <a:rPr lang="tr-TR" dirty="0"/>
              <a:t>yoğunluğu yüksek olduğu için depocular herhangi bir malzemenin boşaltılması için metrelerce yürümek zorunda kalmazlar.</a:t>
            </a:r>
            <a:endParaRPr lang="en-US" dirty="0"/>
          </a:p>
          <a:p>
            <a:pPr marL="0" indent="0" algn="ctr">
              <a:buNone/>
            </a:pPr>
            <a:r>
              <a:rPr lang="tr-TR" dirty="0" smtClean="0"/>
              <a:t>Metot/zaman </a:t>
            </a:r>
            <a:r>
              <a:rPr lang="tr-TR" dirty="0"/>
              <a:t>ölçümlerinde yürümenin en fazla paya sahip bir öge olduğu tespit edilmiştir.  Depolama  alanından  yüzde  50  tasarruf  sağlanabilirse  yürüme  zamanından  da yüzde 50 tasarruf sağlanmış olacaktır.</a:t>
            </a:r>
            <a:endParaRPr lang="en-US" dirty="0"/>
          </a:p>
          <a:p>
            <a:endParaRPr lang="en-US" dirty="0"/>
          </a:p>
        </p:txBody>
      </p:sp>
    </p:spTree>
    <p:extLst>
      <p:ext uri="{BB962C8B-B14F-4D97-AF65-F5344CB8AC3E}">
        <p14:creationId xmlns:p14="http://schemas.microsoft.com/office/powerpoint/2010/main" val="1892587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85000" lnSpcReduction="20000"/>
          </a:bodyPr>
          <a:lstStyle/>
          <a:p>
            <a:r>
              <a:rPr lang="tr-TR" u="sng" dirty="0" smtClean="0"/>
              <a:t>Yerden </a:t>
            </a:r>
            <a:r>
              <a:rPr lang="tr-TR" u="sng" dirty="0"/>
              <a:t>kazanç</a:t>
            </a:r>
            <a:endParaRPr lang="en-US" u="sng" dirty="0"/>
          </a:p>
          <a:p>
            <a:pPr marL="0" indent="0" algn="ctr">
              <a:buNone/>
            </a:pPr>
            <a:r>
              <a:rPr lang="tr-TR" dirty="0" smtClean="0"/>
              <a:t>Sadece </a:t>
            </a:r>
            <a:r>
              <a:rPr lang="tr-TR" dirty="0"/>
              <a:t>bir dolaptaki malzeme raftakinin 9 katı ayrı bölümler hâlinde üst üste yerleştirilebilir. Alandan daha fazla oranda kazanç elde edilir.</a:t>
            </a:r>
            <a:endParaRPr lang="en-US" dirty="0"/>
          </a:p>
          <a:p>
            <a:r>
              <a:rPr lang="tr-TR" u="sng" dirty="0" smtClean="0"/>
              <a:t>Daha </a:t>
            </a:r>
            <a:r>
              <a:rPr lang="tr-TR" u="sng" dirty="0"/>
              <a:t>iyi düşey alan kullanımı</a:t>
            </a:r>
            <a:endParaRPr lang="en-US" u="sng" dirty="0"/>
          </a:p>
          <a:p>
            <a:pPr marL="0" indent="0" algn="ctr">
              <a:buNone/>
            </a:pPr>
            <a:r>
              <a:rPr lang="tr-TR" dirty="0" smtClean="0"/>
              <a:t>Pek </a:t>
            </a:r>
            <a:r>
              <a:rPr lang="tr-TR" dirty="0"/>
              <a:t>çok raf sistemi depolanan nesnelerden çok havayı tutar. Bunun nedeni nesnelerin kendilerinden çok öne, ortaya ve arkaya hareketleri için düşey bir mesafeye gerek duyulmasıdır.</a:t>
            </a:r>
            <a:endParaRPr lang="en-US" dirty="0"/>
          </a:p>
          <a:p>
            <a:pPr marL="0" indent="0" algn="ctr">
              <a:buNone/>
            </a:pPr>
            <a:r>
              <a:rPr lang="tr-TR" dirty="0" smtClean="0"/>
              <a:t>Modüler </a:t>
            </a:r>
            <a:r>
              <a:rPr lang="tr-TR" dirty="0"/>
              <a:t>çekmece sisteminde düşey alanda kayıp çok azdır.</a:t>
            </a:r>
            <a:endParaRPr lang="en-US" dirty="0"/>
          </a:p>
          <a:p>
            <a:r>
              <a:rPr lang="tr-TR" u="sng" dirty="0" smtClean="0"/>
              <a:t>Kolay </a:t>
            </a:r>
            <a:r>
              <a:rPr lang="tr-TR" u="sng" dirty="0"/>
              <a:t>erişim ve iyi </a:t>
            </a:r>
            <a:r>
              <a:rPr lang="tr-TR" u="sng" dirty="0" err="1"/>
              <a:t>görünebilirlik</a:t>
            </a:r>
            <a:endParaRPr lang="en-US" u="sng" dirty="0"/>
          </a:p>
          <a:p>
            <a:pPr marL="0" indent="0" algn="ctr">
              <a:buNone/>
            </a:pPr>
            <a:r>
              <a:rPr lang="tr-TR" dirty="0" smtClean="0"/>
              <a:t>Sadece </a:t>
            </a:r>
            <a:r>
              <a:rPr lang="tr-TR" dirty="0"/>
              <a:t>çekmeceyi çekmek içindekilerin hepsini bir bakışta görmek için yeterlidir.</a:t>
            </a:r>
            <a:endParaRPr lang="en-US" dirty="0"/>
          </a:p>
          <a:p>
            <a:r>
              <a:rPr lang="tr-TR" dirty="0" smtClean="0"/>
              <a:t>·</a:t>
            </a:r>
            <a:r>
              <a:rPr lang="tr-TR" u="sng" dirty="0" smtClean="0"/>
              <a:t>Düşük </a:t>
            </a:r>
            <a:r>
              <a:rPr lang="tr-TR" u="sng" dirty="0"/>
              <a:t>profil</a:t>
            </a:r>
            <a:endParaRPr lang="en-US" u="sng" dirty="0"/>
          </a:p>
          <a:p>
            <a:pPr marL="0" indent="0" algn="ctr">
              <a:buNone/>
            </a:pPr>
            <a:r>
              <a:rPr lang="tr-TR" dirty="0" smtClean="0"/>
              <a:t>Dolap </a:t>
            </a:r>
            <a:r>
              <a:rPr lang="tr-TR" dirty="0"/>
              <a:t>montajı çekmecelerin içini kolayca görmeyi sağlamaktadır.</a:t>
            </a:r>
            <a:endParaRPr lang="en-US" dirty="0"/>
          </a:p>
          <a:p>
            <a:pPr marL="0" indent="0" algn="ctr">
              <a:buNone/>
            </a:pPr>
            <a:r>
              <a:rPr lang="tr-TR" dirty="0" smtClean="0"/>
              <a:t>Düşük </a:t>
            </a:r>
            <a:r>
              <a:rPr lang="tr-TR" dirty="0"/>
              <a:t>profil ısıtma, soğutma ve havalandırma için havanın sirkülasyonunu daha kolaylaştırmaktadır.</a:t>
            </a:r>
            <a:endParaRPr lang="en-US" dirty="0"/>
          </a:p>
          <a:p>
            <a:endParaRPr lang="en-US" dirty="0"/>
          </a:p>
        </p:txBody>
      </p:sp>
    </p:spTree>
    <p:extLst>
      <p:ext uri="{BB962C8B-B14F-4D97-AF65-F5344CB8AC3E}">
        <p14:creationId xmlns:p14="http://schemas.microsoft.com/office/powerpoint/2010/main" val="359942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9292" y="128789"/>
            <a:ext cx="9692640" cy="1562533"/>
          </a:xfrm>
        </p:spPr>
        <p:txBody>
          <a:bodyPr>
            <a:normAutofit/>
          </a:bodyPr>
          <a:lstStyle/>
          <a:p>
            <a:r>
              <a:rPr lang="tr-TR" b="1" dirty="0"/>
              <a:t>1.3. Depolamanın Tanımı, Gereği ve </a:t>
            </a:r>
            <a:r>
              <a:rPr lang="tr-TR" b="1" dirty="0" smtClean="0"/>
              <a:t>Faydaları</a:t>
            </a:r>
            <a:r>
              <a:rPr lang="en-US" dirty="0"/>
              <a:t/>
            </a:r>
            <a:br>
              <a:rPr lang="en-US" dirty="0"/>
            </a:br>
            <a:r>
              <a:rPr lang="tr-TR" sz="2700" dirty="0" smtClean="0"/>
              <a:t>- </a:t>
            </a:r>
            <a:r>
              <a:rPr lang="tr-TR" sz="2700" b="1" dirty="0" smtClean="0"/>
              <a:t>1.3.1</a:t>
            </a:r>
            <a:r>
              <a:rPr lang="tr-TR" sz="2700" b="1" dirty="0"/>
              <a:t>. </a:t>
            </a:r>
            <a:r>
              <a:rPr lang="tr-TR" sz="2700" b="1" dirty="0" smtClean="0"/>
              <a:t>Depolama</a:t>
            </a:r>
            <a:endParaRPr lang="en-US" sz="2700" dirty="0"/>
          </a:p>
        </p:txBody>
      </p:sp>
      <p:sp>
        <p:nvSpPr>
          <p:cNvPr id="3" name="İçerik Yer Tutucusu 2"/>
          <p:cNvSpPr>
            <a:spLocks noGrp="1"/>
          </p:cNvSpPr>
          <p:nvPr>
            <p:ph idx="1"/>
          </p:nvPr>
        </p:nvSpPr>
        <p:spPr>
          <a:xfrm>
            <a:off x="579292" y="1691322"/>
            <a:ext cx="9277940" cy="4351337"/>
          </a:xfrm>
        </p:spPr>
        <p:txBody>
          <a:bodyPr/>
          <a:lstStyle/>
          <a:p>
            <a:r>
              <a:rPr lang="tr-TR" dirty="0"/>
              <a:t>Malların   bir  nedenle  elde   edilmesinden   gereksinim  duyulacağı   zamana   kadar saklanmasına depolama diyebiliriz.</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280" y="2476866"/>
            <a:ext cx="3976676" cy="278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62885" y="2717442"/>
            <a:ext cx="4082602" cy="2585323"/>
          </a:xfrm>
          <a:prstGeom prst="rect">
            <a:avLst/>
          </a:prstGeom>
          <a:noFill/>
        </p:spPr>
        <p:txBody>
          <a:bodyPr wrap="square" rtlCol="0">
            <a:spAutoFit/>
          </a:bodyPr>
          <a:lstStyle/>
          <a:p>
            <a:pPr algn="ctr"/>
            <a:r>
              <a:rPr lang="tr-TR" dirty="0"/>
              <a:t>Depolamaya daha dar bir açıdan bakarsak bir işlem ya da bir süreç gibi algılayabiliriz. Maliyet kontrolüne önem veren bakış açısı ise depolamayı yönetimin anahtar </a:t>
            </a:r>
            <a:r>
              <a:rPr lang="tr-TR" dirty="0" smtClean="0"/>
              <a:t>unsuru</a:t>
            </a:r>
            <a:r>
              <a:rPr lang="tr-TR" dirty="0"/>
              <a:t> </a:t>
            </a:r>
            <a:r>
              <a:rPr lang="tr-TR" dirty="0" smtClean="0"/>
              <a:t>olarak </a:t>
            </a:r>
            <a:r>
              <a:rPr lang="tr-TR" dirty="0"/>
              <a:t>çok daha farklı bir şekilde öne çıkaracaktır.</a:t>
            </a:r>
            <a:endParaRPr lang="en-US" dirty="0"/>
          </a:p>
          <a:p>
            <a:r>
              <a:rPr lang="tr-TR" dirty="0"/>
              <a:t/>
            </a:r>
            <a:br>
              <a:rPr lang="tr-TR" dirty="0"/>
            </a:br>
            <a:endParaRPr lang="en-US" dirty="0"/>
          </a:p>
        </p:txBody>
      </p:sp>
    </p:spTree>
    <p:extLst>
      <p:ext uri="{BB962C8B-B14F-4D97-AF65-F5344CB8AC3E}">
        <p14:creationId xmlns:p14="http://schemas.microsoft.com/office/powerpoint/2010/main" val="3755290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20000"/>
          </a:bodyPr>
          <a:lstStyle/>
          <a:p>
            <a:r>
              <a:rPr lang="tr-TR" u="sng" dirty="0"/>
              <a:t>Temizlik</a:t>
            </a:r>
            <a:endParaRPr lang="en-US" u="sng" dirty="0"/>
          </a:p>
          <a:p>
            <a:pPr marL="0" indent="0">
              <a:buNone/>
            </a:pPr>
            <a:r>
              <a:rPr lang="tr-TR" dirty="0" smtClean="0"/>
              <a:t>	Nesneleri   </a:t>
            </a:r>
            <a:r>
              <a:rPr lang="tr-TR" dirty="0"/>
              <a:t>çekmecede   saklamak;   onları   toz,   pislik,   sprey,   kırıntı,   talaş   ve benzerlerinden korumaktadır.</a:t>
            </a:r>
            <a:endParaRPr lang="en-US" dirty="0"/>
          </a:p>
          <a:p>
            <a:r>
              <a:rPr lang="tr-TR" u="sng" dirty="0" smtClean="0"/>
              <a:t>Değerli </a:t>
            </a:r>
            <a:r>
              <a:rPr lang="tr-TR" u="sng" dirty="0"/>
              <a:t>nesnelerin güvenliği</a:t>
            </a:r>
            <a:endParaRPr lang="en-US" u="sng" dirty="0"/>
          </a:p>
          <a:p>
            <a:pPr marL="0" indent="0">
              <a:buNone/>
            </a:pPr>
            <a:r>
              <a:rPr lang="tr-TR" dirty="0" smtClean="0"/>
              <a:t>	Tek </a:t>
            </a:r>
            <a:r>
              <a:rPr lang="tr-TR" dirty="0"/>
              <a:t>çekmecenin ya da dolap veya bir dolap grubunun kilitlenebilmesi güvenlik açısından büyük avantaj sağlamaktadır.</a:t>
            </a:r>
            <a:endParaRPr lang="en-US" dirty="0"/>
          </a:p>
          <a:p>
            <a:r>
              <a:rPr lang="tr-TR" u="sng" dirty="0" smtClean="0"/>
              <a:t>İyi </a:t>
            </a:r>
            <a:r>
              <a:rPr lang="tr-TR" u="sng" dirty="0"/>
              <a:t>düzen</a:t>
            </a:r>
            <a:endParaRPr lang="en-US" u="sng" dirty="0"/>
          </a:p>
          <a:p>
            <a:pPr marL="0" indent="0">
              <a:buNone/>
            </a:pPr>
            <a:r>
              <a:rPr lang="tr-TR" dirty="0" smtClean="0"/>
              <a:t>	</a:t>
            </a:r>
            <a:r>
              <a:rPr lang="tr-TR" dirty="0" err="1" smtClean="0"/>
              <a:t>Seperatör</a:t>
            </a:r>
            <a:r>
              <a:rPr lang="tr-TR" dirty="0" smtClean="0"/>
              <a:t> </a:t>
            </a:r>
            <a:r>
              <a:rPr lang="tr-TR" dirty="0"/>
              <a:t>ve bölmeler her şeyi yerli yerinde korumakta ve değişik ölçütlere göre saklama olanağı vermektedir.</a:t>
            </a:r>
            <a:endParaRPr lang="en-US" dirty="0"/>
          </a:p>
          <a:p>
            <a:r>
              <a:rPr lang="tr-TR" u="sng" dirty="0" smtClean="0"/>
              <a:t>Tutarlı </a:t>
            </a:r>
            <a:r>
              <a:rPr lang="tr-TR" u="sng" dirty="0"/>
              <a:t>adresleme</a:t>
            </a:r>
            <a:endParaRPr lang="en-US" u="sng" dirty="0"/>
          </a:p>
          <a:p>
            <a:pPr marL="0" indent="0">
              <a:buNone/>
            </a:pPr>
            <a:r>
              <a:rPr lang="tr-TR" dirty="0" smtClean="0"/>
              <a:t>	Çekmeceli </a:t>
            </a:r>
            <a:r>
              <a:rPr lang="tr-TR" dirty="0"/>
              <a:t>depolama tutarlı adreslemeyi olanaklı kılmaktadır.</a:t>
            </a:r>
            <a:endParaRPr lang="en-US" dirty="0"/>
          </a:p>
          <a:p>
            <a:r>
              <a:rPr lang="tr-TR" u="sng" dirty="0" smtClean="0"/>
              <a:t>Bilgisayar </a:t>
            </a:r>
            <a:r>
              <a:rPr lang="tr-TR" u="sng" dirty="0"/>
              <a:t>desteği</a:t>
            </a:r>
            <a:endParaRPr lang="en-US" u="sng" dirty="0"/>
          </a:p>
          <a:p>
            <a:endParaRPr lang="en-US" dirty="0"/>
          </a:p>
        </p:txBody>
      </p:sp>
    </p:spTree>
    <p:extLst>
      <p:ext uri="{BB962C8B-B14F-4D97-AF65-F5344CB8AC3E}">
        <p14:creationId xmlns:p14="http://schemas.microsoft.com/office/powerpoint/2010/main" val="1214935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Çekmeceli depolama </a:t>
            </a:r>
            <a:r>
              <a:rPr lang="tr-TR" sz="2400" dirty="0" smtClean="0"/>
              <a:t>;</a:t>
            </a:r>
            <a:endParaRPr lang="en-US" sz="2400" dirty="0"/>
          </a:p>
        </p:txBody>
      </p:sp>
      <p:sp>
        <p:nvSpPr>
          <p:cNvPr id="3" name="İçerik Yer Tutucusu 2"/>
          <p:cNvSpPr>
            <a:spLocks noGrp="1"/>
          </p:cNvSpPr>
          <p:nvPr>
            <p:ph idx="1"/>
          </p:nvPr>
        </p:nvSpPr>
        <p:spPr/>
        <p:txBody>
          <a:bodyPr/>
          <a:lstStyle/>
          <a:p>
            <a:r>
              <a:rPr lang="tr-TR" dirty="0"/>
              <a:t>Depo sisteminin tümünü planlamak</a:t>
            </a:r>
            <a:endParaRPr lang="en-US" dirty="0"/>
          </a:p>
          <a:p>
            <a:r>
              <a:rPr lang="tr-TR" dirty="0" smtClean="0"/>
              <a:t>Çekmece </a:t>
            </a:r>
            <a:r>
              <a:rPr lang="tr-TR" dirty="0"/>
              <a:t>boyut ve içeriklerin tespit etmek</a:t>
            </a:r>
            <a:endParaRPr lang="en-US" dirty="0"/>
          </a:p>
          <a:p>
            <a:r>
              <a:rPr lang="tr-TR" dirty="0" smtClean="0"/>
              <a:t>Çekmece </a:t>
            </a:r>
            <a:r>
              <a:rPr lang="tr-TR" dirty="0"/>
              <a:t>ölçülerini nesne grupları ve ölçüleri ile eşleştirmek</a:t>
            </a:r>
            <a:endParaRPr lang="en-US" dirty="0"/>
          </a:p>
          <a:p>
            <a:r>
              <a:rPr lang="tr-TR" dirty="0" smtClean="0"/>
              <a:t>Dolap-çekmece </a:t>
            </a:r>
            <a:r>
              <a:rPr lang="tr-TR" dirty="0"/>
              <a:t>ölçü ve kombinasyonunu belirlemek</a:t>
            </a:r>
            <a:endParaRPr lang="en-US" dirty="0"/>
          </a:p>
          <a:p>
            <a:r>
              <a:rPr lang="tr-TR" dirty="0" smtClean="0"/>
              <a:t>Envanter </a:t>
            </a:r>
            <a:r>
              <a:rPr lang="tr-TR" dirty="0"/>
              <a:t>kontrolüne destek olmak</a:t>
            </a:r>
            <a:endParaRPr lang="en-US" dirty="0"/>
          </a:p>
          <a:p>
            <a:r>
              <a:rPr lang="tr-TR" dirty="0" smtClean="0"/>
              <a:t>Dolap </a:t>
            </a:r>
            <a:r>
              <a:rPr lang="tr-TR" dirty="0"/>
              <a:t>ve raf yerleşim planlarını çıkarmak</a:t>
            </a:r>
            <a:endParaRPr lang="en-US" dirty="0"/>
          </a:p>
          <a:p>
            <a:r>
              <a:rPr lang="tr-TR" dirty="0" smtClean="0"/>
              <a:t>Yükleme </a:t>
            </a:r>
            <a:r>
              <a:rPr lang="tr-TR" dirty="0"/>
              <a:t>ve boşaltma aralıklarını planlamak</a:t>
            </a:r>
            <a:endParaRPr lang="en-US" dirty="0"/>
          </a:p>
          <a:p>
            <a:r>
              <a:rPr lang="tr-TR" dirty="0" smtClean="0"/>
              <a:t>Etiket </a:t>
            </a:r>
            <a:r>
              <a:rPr lang="tr-TR" dirty="0"/>
              <a:t>yazdırmak</a:t>
            </a:r>
            <a:endParaRPr lang="en-US" dirty="0"/>
          </a:p>
          <a:p>
            <a:r>
              <a:rPr lang="tr-TR" dirty="0" smtClean="0"/>
              <a:t>Doğru </a:t>
            </a:r>
            <a:r>
              <a:rPr lang="tr-TR" dirty="0"/>
              <a:t>kayıt tutmak gibi konularda bilgisayar desteği alma olanağını da sağlamaktadır.</a:t>
            </a:r>
            <a:endParaRPr lang="en-US" dirty="0"/>
          </a:p>
          <a:p>
            <a:endParaRPr lang="en-US" dirty="0"/>
          </a:p>
        </p:txBody>
      </p:sp>
    </p:spTree>
    <p:extLst>
      <p:ext uri="{BB962C8B-B14F-4D97-AF65-F5344CB8AC3E}">
        <p14:creationId xmlns:p14="http://schemas.microsoft.com/office/powerpoint/2010/main" val="3314268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a:t>Hangi sistem kullanılırsa kullanılsın aşağıdakiler akılda tutulmalıdır.</a:t>
            </a:r>
            <a:r>
              <a:rPr lang="en-US" sz="2500" dirty="0"/>
              <a:t/>
            </a:r>
            <a:br>
              <a:rPr lang="en-US" sz="2500" dirty="0"/>
            </a:br>
            <a:endParaRPr lang="en-US" sz="2500" dirty="0"/>
          </a:p>
        </p:txBody>
      </p:sp>
      <p:sp>
        <p:nvSpPr>
          <p:cNvPr id="3" name="İçerik Yer Tutucusu 2"/>
          <p:cNvSpPr>
            <a:spLocks noGrp="1"/>
          </p:cNvSpPr>
          <p:nvPr>
            <p:ph idx="1"/>
          </p:nvPr>
        </p:nvSpPr>
        <p:spPr/>
        <p:txBody>
          <a:bodyPr/>
          <a:lstStyle/>
          <a:p>
            <a:r>
              <a:rPr lang="tr-TR" dirty="0"/>
              <a:t>İşletmelerde depo gelişmelere en açık yerdir.</a:t>
            </a:r>
            <a:endParaRPr lang="en-US" dirty="0"/>
          </a:p>
          <a:p>
            <a:r>
              <a:rPr lang="tr-TR" dirty="0" smtClean="0"/>
              <a:t>Depoların  </a:t>
            </a:r>
            <a:r>
              <a:rPr lang="tr-TR" dirty="0"/>
              <a:t>önündeki  en  büyük  engel  vaktiyle  projelendirilmiş  işletmelerde deponun hesapları yapılmadığı için ya gereğinden büyük ya da malların üst üste bindiği yerler görmekteyiz. Her iki durumda sakıncalıdır.</a:t>
            </a:r>
            <a:endParaRPr lang="en-US" dirty="0"/>
          </a:p>
          <a:p>
            <a:r>
              <a:rPr lang="tr-TR" dirty="0" smtClean="0"/>
              <a:t>Kaynakların </a:t>
            </a:r>
            <a:r>
              <a:rPr lang="tr-TR" dirty="0"/>
              <a:t>verimli kullanımı günümüz iş yaşamının en önemli faktörüdür.</a:t>
            </a:r>
            <a:endParaRPr lang="en-US" dirty="0"/>
          </a:p>
          <a:p>
            <a:endParaRPr lang="en-US" dirty="0"/>
          </a:p>
        </p:txBody>
      </p:sp>
    </p:spTree>
    <p:extLst>
      <p:ext uri="{BB962C8B-B14F-4D97-AF65-F5344CB8AC3E}">
        <p14:creationId xmlns:p14="http://schemas.microsoft.com/office/powerpoint/2010/main" val="4082988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2.2.1.9. Diğer </a:t>
            </a:r>
            <a:r>
              <a:rPr lang="tr-TR" b="1" dirty="0" smtClean="0"/>
              <a:t>Uygulamalar</a:t>
            </a:r>
            <a:endParaRPr lang="en-US" dirty="0"/>
          </a:p>
        </p:txBody>
      </p:sp>
      <p:sp>
        <p:nvSpPr>
          <p:cNvPr id="3" name="İçerik Yer Tutucusu 2"/>
          <p:cNvSpPr>
            <a:spLocks noGrp="1"/>
          </p:cNvSpPr>
          <p:nvPr>
            <p:ph idx="1"/>
          </p:nvPr>
        </p:nvSpPr>
        <p:spPr/>
        <p:txBody>
          <a:bodyPr>
            <a:normAutofit lnSpcReduction="10000"/>
          </a:bodyPr>
          <a:lstStyle/>
          <a:p>
            <a:r>
              <a:rPr lang="tr-TR" dirty="0"/>
              <a:t>Kum, kömür, taş ve tahıl gibi malzemeler açıkta yığın şeklinde de depolanabilir. Dökme sıvı malzemeler tank içinde içeride ve dışarıda bulundurulabilir. En pratik görüntü rafineri ve petrol ürünleri depolarındadır.</a:t>
            </a:r>
            <a:endParaRPr lang="en-US" dirty="0"/>
          </a:p>
          <a:p>
            <a:r>
              <a:rPr lang="tr-TR" dirty="0" smtClean="0"/>
              <a:t>Bir  </a:t>
            </a:r>
            <a:r>
              <a:rPr lang="tr-TR" dirty="0"/>
              <a:t>diğer  depolama  şekli  paletli  uygulamaya  uygun  olmayan  torbalar  içindir. Genellikle çimento için söz konusudur. Depo fiziki  şartları uygunsa ve tek tip çimento olması durumunda </a:t>
            </a:r>
            <a:r>
              <a:rPr lang="tr-TR" dirty="0" err="1"/>
              <a:t>koridorsuz</a:t>
            </a:r>
            <a:r>
              <a:rPr lang="tr-TR" dirty="0"/>
              <a:t> olarak kullanılabilir.</a:t>
            </a:r>
            <a:endParaRPr lang="en-US" dirty="0"/>
          </a:p>
          <a:p>
            <a:r>
              <a:rPr lang="tr-TR" dirty="0" smtClean="0"/>
              <a:t>Demir </a:t>
            </a:r>
            <a:r>
              <a:rPr lang="tr-TR" dirty="0"/>
              <a:t>– çelik ve diğer metal malzemeler yığma istif şeklinde veya ambalajla bir raf sistemine yerleştirmek gibi çeşitli şekillerde depolanabilir.</a:t>
            </a:r>
            <a:endParaRPr lang="en-US" dirty="0"/>
          </a:p>
          <a:p>
            <a:r>
              <a:rPr lang="tr-TR" dirty="0"/>
              <a:t>Gıda maddeleri maddenin özelliğine göre depolanmalıdır. Et, meyve ve sebze gibi taze tüketilecek malzemeler soğuk hava depolarında ve birbirini çürütmeyecek şekilde muhafaza edilmelidir.</a:t>
            </a:r>
            <a:endParaRPr lang="en-US" dirty="0"/>
          </a:p>
          <a:p>
            <a:r>
              <a:rPr lang="tr-TR" dirty="0" smtClean="0"/>
              <a:t>Bir </a:t>
            </a:r>
            <a:r>
              <a:rPr lang="tr-TR" dirty="0"/>
              <a:t>diğer önem verilecek konu gıda maddelerine zarar verecek haşere ve bakterilerden korunmasıdır.</a:t>
            </a:r>
            <a:endParaRPr lang="en-US" dirty="0"/>
          </a:p>
          <a:p>
            <a:endParaRPr lang="en-US" dirty="0"/>
          </a:p>
        </p:txBody>
      </p:sp>
    </p:spTree>
    <p:extLst>
      <p:ext uri="{BB962C8B-B14F-4D97-AF65-F5344CB8AC3E}">
        <p14:creationId xmlns:p14="http://schemas.microsoft.com/office/powerpoint/2010/main" val="829007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2.2.1.9. Diğer Uygulamalar</a:t>
            </a:r>
            <a:endParaRPr lang="en-US" dirty="0"/>
          </a:p>
        </p:txBody>
      </p:sp>
      <p:sp>
        <p:nvSpPr>
          <p:cNvPr id="3" name="İçerik Yer Tutucusu 2"/>
          <p:cNvSpPr>
            <a:spLocks noGrp="1"/>
          </p:cNvSpPr>
          <p:nvPr>
            <p:ph idx="1"/>
          </p:nvPr>
        </p:nvSpPr>
        <p:spPr/>
        <p:txBody>
          <a:bodyPr>
            <a:normAutofit lnSpcReduction="10000"/>
          </a:bodyPr>
          <a:lstStyle/>
          <a:p>
            <a:r>
              <a:rPr lang="tr-TR" dirty="0"/>
              <a:t>İlaç ve kimyasal maddeler genellikle özel şartlarıyla depolanmalıdır. Soğuk zinciri veya  özel  bir  sıcaklık  şartı  varsa  bu  şart  mutlaka  sağlanmalıdır.  Bu  tür  malzemelerde ambalaja verilecek hasarlar tüm diğer mamullerin etkilenmesi yanında çok farklı sonuçlara neden olur. Çok miktarda ilacın veya asidin yere dökülerek doğaya karışması bir felaket yaratabilir. Boya gibi bir malzemenin ambalajına verilecek zarar akma sonucunda diğer ambalajları da kirleteceği için kendi kendini artıran zararları oluşturur.</a:t>
            </a:r>
            <a:endParaRPr lang="en-US" dirty="0"/>
          </a:p>
          <a:p>
            <a:r>
              <a:rPr lang="tr-TR" dirty="0" smtClean="0"/>
              <a:t>Cam   </a:t>
            </a:r>
            <a:r>
              <a:rPr lang="tr-TR" dirty="0"/>
              <a:t>gibi   kırılgan   malzemeler   ise   kesinlikle   dikkatle   </a:t>
            </a:r>
            <a:r>
              <a:rPr lang="tr-TR" dirty="0" err="1"/>
              <a:t>elleçlenmelidir</a:t>
            </a:r>
            <a:r>
              <a:rPr lang="tr-TR" dirty="0"/>
              <a:t>.   Bu   tür malzemeler herhangi bir şekilde risk edilemeyecek malzemelerdir.</a:t>
            </a:r>
            <a:endParaRPr lang="en-US" dirty="0"/>
          </a:p>
          <a:p>
            <a:r>
              <a:rPr lang="tr-TR" dirty="0" smtClean="0"/>
              <a:t>Gaz </a:t>
            </a:r>
            <a:r>
              <a:rPr lang="tr-TR" dirty="0"/>
              <a:t>depolanması yanıcı patlayıcı olmak durumuna bağlı olmak kaydıyla önlemleri katı olarak belirlenmiştir ve kesinlikle uyulması şarttır.</a:t>
            </a:r>
            <a:endParaRPr lang="en-US" dirty="0"/>
          </a:p>
          <a:p>
            <a:r>
              <a:rPr lang="tr-TR" dirty="0" smtClean="0"/>
              <a:t>Arşiv </a:t>
            </a:r>
            <a:r>
              <a:rPr lang="tr-TR" dirty="0"/>
              <a:t>depoları farklı bir mantıkla ele alınmalıdır. Burada ticari bir maliyetten çok kıymetli evrakların güncelliklerini yitirene kadar muhafaza edilmesi gibi bir amaç vardır.</a:t>
            </a:r>
            <a:endParaRPr lang="en-US" dirty="0"/>
          </a:p>
          <a:p>
            <a:endParaRPr lang="en-US" dirty="0"/>
          </a:p>
        </p:txBody>
      </p:sp>
    </p:spTree>
    <p:extLst>
      <p:ext uri="{BB962C8B-B14F-4D97-AF65-F5344CB8AC3E}">
        <p14:creationId xmlns:p14="http://schemas.microsoft.com/office/powerpoint/2010/main" val="1239219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2.2.1.9. Diğer Uygulamalar</a:t>
            </a:r>
            <a:endParaRPr lang="en-US" dirty="0"/>
          </a:p>
        </p:txBody>
      </p:sp>
      <p:sp>
        <p:nvSpPr>
          <p:cNvPr id="3" name="İçerik Yer Tutucusu 2"/>
          <p:cNvSpPr>
            <a:spLocks noGrp="1"/>
          </p:cNvSpPr>
          <p:nvPr>
            <p:ph idx="1"/>
          </p:nvPr>
        </p:nvSpPr>
        <p:spPr/>
        <p:txBody>
          <a:bodyPr>
            <a:normAutofit lnSpcReduction="10000"/>
          </a:bodyPr>
          <a:lstStyle/>
          <a:p>
            <a:r>
              <a:rPr lang="tr-TR" dirty="0"/>
              <a:t>Kırtasiye   malzemelerinin   depolanması   çok   çeşitte   ve   az   miktarlarda   malın depolanması esaslıdır. Genellikle de hasar görebilecek malzemelerdir.</a:t>
            </a:r>
            <a:endParaRPr lang="en-US" dirty="0"/>
          </a:p>
          <a:p>
            <a:r>
              <a:rPr lang="tr-TR" dirty="0" smtClean="0"/>
              <a:t>Tekstil  </a:t>
            </a:r>
            <a:r>
              <a:rPr lang="tr-TR" dirty="0"/>
              <a:t>depolaması  üretim ve  ticaret  olarak  ele  alınırsa  en  çok  çeşitlilik  gösteren depolama  örneklerindendir.  Kimyasal  malzemeler,  kumaş  topları,  paletli  malzemeler  ve yığma malzemelerin hepsi bu sektör depolarında mevcuttur.</a:t>
            </a:r>
            <a:endParaRPr lang="en-US" dirty="0"/>
          </a:p>
          <a:p>
            <a:r>
              <a:rPr lang="tr-TR" dirty="0" smtClean="0"/>
              <a:t>Deri </a:t>
            </a:r>
            <a:r>
              <a:rPr lang="tr-TR" dirty="0"/>
              <a:t>sektörü yığma ve gayri sıhhi depolamanın her çeşidini sergiler.</a:t>
            </a:r>
            <a:endParaRPr lang="en-US" dirty="0"/>
          </a:p>
          <a:p>
            <a:r>
              <a:rPr lang="tr-TR" dirty="0" smtClean="0"/>
              <a:t>Burada </a:t>
            </a:r>
            <a:r>
              <a:rPr lang="tr-TR" dirty="0"/>
              <a:t>dikkat edilmesi gereken, makine üretiminde, özellikle otomotiv ve silah endüstrilerinde depo uygulamalarının en üst noktalara çıktığıdır. Hem çeşitlilik hem düzen hem de sirkülasyon açısından her zaman en güzel örnekleri teşkil eder.</a:t>
            </a:r>
            <a:endParaRPr lang="en-US" dirty="0"/>
          </a:p>
          <a:p>
            <a:r>
              <a:rPr lang="tr-TR" dirty="0"/>
              <a:t> </a:t>
            </a:r>
            <a:r>
              <a:rPr lang="tr-TR" dirty="0" smtClean="0"/>
              <a:t>Her </a:t>
            </a:r>
            <a:r>
              <a:rPr lang="tr-TR" dirty="0"/>
              <a:t>ne kadar hesaplama ve örnekler, palet ve raf sistemlerine uygun verilmişse de diğer uygulamalara dönük olarak da uygun yaklaşımlarda bulunmak gerekir</a:t>
            </a:r>
            <a:r>
              <a:rPr lang="tr-TR" dirty="0" smtClean="0"/>
              <a:t>.</a:t>
            </a:r>
            <a:endParaRPr lang="en-US" dirty="0"/>
          </a:p>
        </p:txBody>
      </p:sp>
    </p:spTree>
    <p:extLst>
      <p:ext uri="{BB962C8B-B14F-4D97-AF65-F5344CB8AC3E}">
        <p14:creationId xmlns:p14="http://schemas.microsoft.com/office/powerpoint/2010/main" val="4018891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2.2.2. İstifleme </a:t>
            </a:r>
            <a:r>
              <a:rPr lang="tr-TR" b="1" dirty="0" smtClean="0"/>
              <a:t>Makineleri</a:t>
            </a:r>
            <a:endParaRPr lang="en-US" dirty="0"/>
          </a:p>
        </p:txBody>
      </p:sp>
      <p:sp>
        <p:nvSpPr>
          <p:cNvPr id="3" name="İçerik Yer Tutucusu 2"/>
          <p:cNvSpPr>
            <a:spLocks noGrp="1"/>
          </p:cNvSpPr>
          <p:nvPr>
            <p:ph idx="1"/>
          </p:nvPr>
        </p:nvSpPr>
        <p:spPr/>
        <p:txBody>
          <a:bodyPr>
            <a:normAutofit/>
          </a:bodyPr>
          <a:lstStyle/>
          <a:p>
            <a:r>
              <a:rPr lang="tr-TR" dirty="0"/>
              <a:t>Mal </a:t>
            </a:r>
            <a:r>
              <a:rPr lang="tr-TR" dirty="0" err="1"/>
              <a:t>elleçlemede</a:t>
            </a:r>
            <a:r>
              <a:rPr lang="tr-TR" dirty="0"/>
              <a:t> (</a:t>
            </a:r>
            <a:r>
              <a:rPr lang="tr-TR" dirty="0" err="1"/>
              <a:t>material</a:t>
            </a:r>
            <a:r>
              <a:rPr lang="tr-TR" dirty="0"/>
              <a:t> </a:t>
            </a:r>
            <a:r>
              <a:rPr lang="tr-TR" dirty="0" err="1"/>
              <a:t>handling</a:t>
            </a:r>
            <a:r>
              <a:rPr lang="tr-TR" dirty="0"/>
              <a:t> – malzeme iletme ve yükleme) kullanılabilecek makine malzeme, ekipman ve </a:t>
            </a:r>
            <a:r>
              <a:rPr lang="tr-TR" dirty="0" err="1"/>
              <a:t>ataşmanlar</a:t>
            </a:r>
            <a:r>
              <a:rPr lang="tr-TR" dirty="0"/>
              <a:t> (</a:t>
            </a:r>
            <a:r>
              <a:rPr lang="tr-TR" dirty="0" err="1"/>
              <a:t>attachments</a:t>
            </a:r>
            <a:r>
              <a:rPr lang="tr-TR" dirty="0"/>
              <a:t>) sınırsızdır.</a:t>
            </a:r>
            <a:endParaRPr lang="en-US" dirty="0"/>
          </a:p>
          <a:p>
            <a:r>
              <a:rPr lang="tr-TR" dirty="0" smtClean="0"/>
              <a:t>Metal </a:t>
            </a:r>
            <a:r>
              <a:rPr lang="tr-TR" dirty="0"/>
              <a:t>işleyen tesislerde tavan vinci kullanılması zorunluyken yığma malzemede sabit veya hareketli bant konveyörle mutlaka kullanılır.</a:t>
            </a:r>
            <a:endParaRPr lang="en-US" dirty="0"/>
          </a:p>
          <a:p>
            <a:r>
              <a:rPr lang="tr-TR" dirty="0" smtClean="0"/>
              <a:t>Trafiği </a:t>
            </a:r>
            <a:r>
              <a:rPr lang="tr-TR" dirty="0"/>
              <a:t>yüksek sipariş toplama esasında bant konveyörler zaman kazandırıcı özelliğe sahiptir. Genelde basitçe sadece çatal </a:t>
            </a:r>
            <a:r>
              <a:rPr lang="tr-TR" dirty="0" err="1"/>
              <a:t>ataşmanı</a:t>
            </a:r>
            <a:r>
              <a:rPr lang="tr-TR" dirty="0"/>
              <a:t> ile görülen – gösterilen   </a:t>
            </a:r>
            <a:r>
              <a:rPr lang="tr-TR" dirty="0" err="1"/>
              <a:t>forkliftler</a:t>
            </a:r>
            <a:r>
              <a:rPr lang="tr-TR" dirty="0"/>
              <a:t> çeşitli </a:t>
            </a:r>
            <a:r>
              <a:rPr lang="tr-TR" dirty="0" err="1"/>
              <a:t>ataşmanlarla</a:t>
            </a:r>
            <a:r>
              <a:rPr lang="tr-TR" dirty="0"/>
              <a:t> çok değişik türde mal ve ambalajı </a:t>
            </a:r>
            <a:r>
              <a:rPr lang="tr-TR" dirty="0" err="1"/>
              <a:t>elleçlemeye</a:t>
            </a:r>
            <a:r>
              <a:rPr lang="tr-TR" dirty="0"/>
              <a:t> müsait hâle gelir.</a:t>
            </a:r>
            <a:endParaRPr lang="en-US" dirty="0"/>
          </a:p>
          <a:p>
            <a:r>
              <a:rPr lang="tr-TR" dirty="0" smtClean="0"/>
              <a:t>Palet </a:t>
            </a:r>
            <a:r>
              <a:rPr lang="tr-TR" dirty="0"/>
              <a:t>kaldırmak için çatal, rulo kaldırmak için maşa, konteyner kaldırmak için özel </a:t>
            </a:r>
            <a:r>
              <a:rPr lang="tr-TR" dirty="0" err="1"/>
              <a:t>ataşman</a:t>
            </a:r>
            <a:r>
              <a:rPr lang="tr-TR" dirty="0"/>
              <a:t> gibi birçok örnek verilebilir.</a:t>
            </a:r>
            <a:endParaRPr lang="en-US" dirty="0"/>
          </a:p>
          <a:p>
            <a:r>
              <a:rPr lang="tr-TR" dirty="0" smtClean="0"/>
              <a:t>İstif </a:t>
            </a:r>
            <a:r>
              <a:rPr lang="tr-TR" dirty="0"/>
              <a:t>makineleri kullanıcının pozisyonu, kaldırabildikleri tonajlara göre sınıflandırılabilir.</a:t>
            </a:r>
            <a:endParaRPr lang="en-US" dirty="0"/>
          </a:p>
          <a:p>
            <a:endParaRPr lang="en-US" dirty="0"/>
          </a:p>
        </p:txBody>
      </p:sp>
    </p:spTree>
    <p:extLst>
      <p:ext uri="{BB962C8B-B14F-4D97-AF65-F5344CB8AC3E}">
        <p14:creationId xmlns:p14="http://schemas.microsoft.com/office/powerpoint/2010/main" val="2144524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2.2.2.1</a:t>
            </a:r>
            <a:r>
              <a:rPr lang="tr-TR" b="1" dirty="0"/>
              <a:t>. </a:t>
            </a:r>
            <a:r>
              <a:rPr lang="tr-TR" b="1" dirty="0" err="1"/>
              <a:t>Transpaletler</a:t>
            </a:r>
            <a:r>
              <a:rPr lang="en-US" dirty="0"/>
              <a:t/>
            </a:r>
            <a:br>
              <a:rPr lang="en-US" dirty="0"/>
            </a:br>
            <a:endParaRPr lang="en-US" dirty="0"/>
          </a:p>
        </p:txBody>
      </p:sp>
      <p:sp>
        <p:nvSpPr>
          <p:cNvPr id="3" name="İçerik Yer Tutucusu 2"/>
          <p:cNvSpPr>
            <a:spLocks noGrp="1"/>
          </p:cNvSpPr>
          <p:nvPr>
            <p:ph idx="1"/>
          </p:nvPr>
        </p:nvSpPr>
        <p:spPr>
          <a:xfrm>
            <a:off x="334594" y="1365160"/>
            <a:ext cx="6890454" cy="4919730"/>
          </a:xfrm>
        </p:spPr>
        <p:txBody>
          <a:bodyPr>
            <a:normAutofit/>
          </a:bodyPr>
          <a:lstStyle/>
          <a:p>
            <a:pPr>
              <a:buFont typeface="Wingdings" panose="05000000000000000000" pitchFamily="2" charset="2"/>
              <a:buChar char="Ø"/>
            </a:pPr>
            <a:r>
              <a:rPr lang="tr-TR" b="1" dirty="0" smtClean="0"/>
              <a:t>Kaldırılabilen </a:t>
            </a:r>
            <a:r>
              <a:rPr lang="tr-TR" b="1" dirty="0"/>
              <a:t>Tonaja Göre Temel Ayrımlar</a:t>
            </a:r>
            <a:endParaRPr lang="en-US" b="1" dirty="0"/>
          </a:p>
          <a:p>
            <a:r>
              <a:rPr lang="tr-TR" u="sng" dirty="0" smtClean="0"/>
              <a:t>Elle </a:t>
            </a:r>
            <a:r>
              <a:rPr lang="tr-TR" u="sng" dirty="0"/>
              <a:t>kumandalı ve insan gücüyle çalışanlar</a:t>
            </a:r>
            <a:endParaRPr lang="en-US" u="sng" dirty="0"/>
          </a:p>
          <a:p>
            <a:pPr marL="0" indent="0" algn="ctr">
              <a:buNone/>
            </a:pPr>
            <a:r>
              <a:rPr lang="tr-TR" dirty="0" smtClean="0"/>
              <a:t>Bu </a:t>
            </a:r>
            <a:r>
              <a:rPr lang="tr-TR" dirty="0" err="1"/>
              <a:t>transpaletler</a:t>
            </a:r>
            <a:r>
              <a:rPr lang="tr-TR" dirty="0"/>
              <a:t> çok kısa mesafelerde ve genellikle malı yerleştirmek amaçlı olarak kullanılır.</a:t>
            </a:r>
            <a:endParaRPr lang="en-US" dirty="0"/>
          </a:p>
          <a:p>
            <a:r>
              <a:rPr lang="tr-TR" u="sng" dirty="0" smtClean="0"/>
              <a:t>Elle </a:t>
            </a:r>
            <a:r>
              <a:rPr lang="tr-TR" u="sng" dirty="0"/>
              <a:t>kumandalı ve elektrik gücüyle çalışanlar</a:t>
            </a:r>
            <a:endParaRPr lang="en-US" u="sng" dirty="0"/>
          </a:p>
          <a:p>
            <a:pPr marL="0" indent="0" algn="ctr">
              <a:buNone/>
            </a:pPr>
            <a:r>
              <a:rPr lang="tr-TR" dirty="0" smtClean="0"/>
              <a:t>Bu </a:t>
            </a:r>
            <a:r>
              <a:rPr lang="tr-TR" dirty="0" err="1"/>
              <a:t>transpaletler</a:t>
            </a:r>
            <a:r>
              <a:rPr lang="tr-TR" dirty="0"/>
              <a:t> mesafe farklılığı gözetmeksizin malın pratik bir şekilde ulaştırılmasında kullanılır. Ancak tonaj konusunda ve kaldırmada sınırlı yetenekleri vardır.</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048" y="2299771"/>
            <a:ext cx="3992811" cy="305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560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pPr>
              <a:buFont typeface="Wingdings" panose="05000000000000000000" pitchFamily="2" charset="2"/>
              <a:buChar char="Ø"/>
            </a:pPr>
            <a:r>
              <a:rPr lang="tr-TR" b="1" dirty="0" smtClean="0"/>
              <a:t>Çalışması </a:t>
            </a:r>
            <a:r>
              <a:rPr lang="tr-TR" b="1" dirty="0"/>
              <a:t>İçin Gerekli Enerji Kaynağına Göre Sınıflama</a:t>
            </a:r>
            <a:endParaRPr lang="en-US" b="1" dirty="0"/>
          </a:p>
          <a:p>
            <a:r>
              <a:rPr lang="tr-TR" u="sng" dirty="0" smtClean="0"/>
              <a:t>Elektrikle </a:t>
            </a:r>
            <a:r>
              <a:rPr lang="tr-TR" u="sng" dirty="0"/>
              <a:t>çalışan makineler</a:t>
            </a:r>
            <a:endParaRPr lang="en-US" u="sng" dirty="0"/>
          </a:p>
          <a:p>
            <a:pPr marL="0" indent="0" algn="ctr">
              <a:buNone/>
            </a:pPr>
            <a:r>
              <a:rPr lang="tr-TR" dirty="0"/>
              <a:t>En çok tercih edilenler bunlardır. Etrafı kirletmez. Motor ayarı için ayrıca vakit kaybedilmez. Akü şarjı gibi zaman alan bir işlemi olmasına rağmen bu sorun yedek akülerle çözülebilir.</a:t>
            </a:r>
            <a:endParaRPr lang="en-US" dirty="0"/>
          </a:p>
          <a:p>
            <a:r>
              <a:rPr lang="tr-TR" u="sng" dirty="0" smtClean="0"/>
              <a:t>Dizelle </a:t>
            </a:r>
            <a:r>
              <a:rPr lang="tr-TR" u="sng" dirty="0"/>
              <a:t>çalışan makineler</a:t>
            </a:r>
            <a:endParaRPr lang="en-US" u="sng" dirty="0"/>
          </a:p>
          <a:p>
            <a:pPr marL="0" indent="0" algn="ctr">
              <a:buNone/>
            </a:pPr>
            <a:r>
              <a:rPr lang="tr-TR" dirty="0" smtClean="0"/>
              <a:t>Bu </a:t>
            </a:r>
            <a:r>
              <a:rPr lang="tr-TR" dirty="0"/>
              <a:t>makineler çok sık görülmelerine rağmen kapalı ortamlarda, hijyen gerektiren ortamlarda, gıda </a:t>
            </a:r>
            <a:r>
              <a:rPr lang="tr-TR" dirty="0" err="1"/>
              <a:t>elleçlenmesinin</a:t>
            </a:r>
            <a:r>
              <a:rPr lang="tr-TR" dirty="0"/>
              <a:t> yapıldığı ortamlarda ve temizliğin şart olduğu ortamlarda kullanışlı değildir.  Motor bakımı da ayrıca çok zordur.</a:t>
            </a:r>
            <a:endParaRPr lang="en-US" dirty="0"/>
          </a:p>
          <a:p>
            <a:r>
              <a:rPr lang="tr-TR" u="sng" dirty="0" smtClean="0"/>
              <a:t>Gazla </a:t>
            </a:r>
            <a:r>
              <a:rPr lang="tr-TR" u="sng" dirty="0"/>
              <a:t>çalışan makineler</a:t>
            </a:r>
            <a:endParaRPr lang="en-US" u="sng" dirty="0"/>
          </a:p>
          <a:p>
            <a:pPr marL="0" indent="0" algn="ctr">
              <a:buNone/>
            </a:pPr>
            <a:r>
              <a:rPr lang="tr-TR" dirty="0" smtClean="0"/>
              <a:t>Hijyen </a:t>
            </a:r>
            <a:r>
              <a:rPr lang="tr-TR" dirty="0"/>
              <a:t>ve temizlik konusunda genellikle problem çıkarmamalarına rağmen bakımlarında  yapılabilecek  aksama  ve  hatalar  nedeniyle  tesis  ortamında  kontrolsüz  bir bomba gibi dolaşabilir</a:t>
            </a:r>
            <a:r>
              <a:rPr lang="tr-TR" dirty="0" smtClean="0"/>
              <a:t>.</a:t>
            </a:r>
            <a:endParaRPr lang="en-US" dirty="0"/>
          </a:p>
        </p:txBody>
      </p:sp>
    </p:spTree>
    <p:extLst>
      <p:ext uri="{BB962C8B-B14F-4D97-AF65-F5344CB8AC3E}">
        <p14:creationId xmlns:p14="http://schemas.microsoft.com/office/powerpoint/2010/main" val="13826874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502" y="489397"/>
            <a:ext cx="6594241" cy="5900670"/>
          </a:xfrm>
        </p:spPr>
        <p:txBody>
          <a:bodyPr>
            <a:normAutofit lnSpcReduction="10000"/>
          </a:bodyPr>
          <a:lstStyle/>
          <a:p>
            <a:r>
              <a:rPr lang="tr-TR" u="sng" dirty="0" smtClean="0"/>
              <a:t>Kaldırma </a:t>
            </a:r>
            <a:r>
              <a:rPr lang="tr-TR" u="sng" dirty="0"/>
              <a:t>Yüksekliklerine Göre Sınıflandırma</a:t>
            </a:r>
            <a:endParaRPr lang="en-US" u="sng" dirty="0"/>
          </a:p>
          <a:p>
            <a:pPr marL="0" indent="0" algn="ctr">
              <a:buNone/>
            </a:pPr>
            <a:r>
              <a:rPr lang="tr-TR" dirty="0" smtClean="0"/>
              <a:t>4 </a:t>
            </a:r>
            <a:r>
              <a:rPr lang="tr-TR" dirty="0"/>
              <a:t>– 8 m civarında kaldırma yeteneğine sahip konvansiyonel istif makineleri temel olarak kullanımdadır.</a:t>
            </a:r>
            <a:endParaRPr lang="en-US" dirty="0"/>
          </a:p>
          <a:p>
            <a:pPr marL="0" indent="0" algn="ctr">
              <a:buNone/>
            </a:pPr>
            <a:r>
              <a:rPr lang="tr-TR" dirty="0" smtClean="0"/>
              <a:t>Depolama </a:t>
            </a:r>
            <a:r>
              <a:rPr lang="tr-TR" dirty="0"/>
              <a:t>ihtiyacının karşılanmasında özellikle dar koridorlarda ve 10 - 13m yüksek seviyelerde istifleme yapan depolarda kolay, rahat, hızlı ve güvenli hareket imkânı sağlayabilmek için “</a:t>
            </a:r>
            <a:r>
              <a:rPr lang="tr-TR" dirty="0" err="1"/>
              <a:t>reach</a:t>
            </a:r>
            <a:r>
              <a:rPr lang="tr-TR" dirty="0"/>
              <a:t> </a:t>
            </a:r>
            <a:r>
              <a:rPr lang="tr-TR" dirty="0" err="1"/>
              <a:t>truck</a:t>
            </a:r>
            <a:r>
              <a:rPr lang="tr-TR" dirty="0"/>
              <a:t>” tabir edilen tipte istif makinesi kullanılır.  Bu makinenin yüksek ivme ve hız özelliği vardır</a:t>
            </a:r>
            <a:r>
              <a:rPr lang="tr-TR" dirty="0" smtClean="0"/>
              <a:t>.</a:t>
            </a:r>
          </a:p>
          <a:p>
            <a:pPr marL="0" indent="0" algn="ctr">
              <a:buNone/>
            </a:pPr>
            <a:r>
              <a:rPr lang="tr-TR" dirty="0"/>
              <a:t>Dar koridor istifleme araçları depolarda koridorları iyice daraltarak ve raf sistemlerini iyice yükselterek depo kullanım verimliliğini azami şekilde artırılabilir. Bu nedenle çok dar alanlarda  hareket  edebilen  ve  çok  yüksek  seviyelerde  (24m)  istifleme  imkânı  veren  bu araçlar geliştirilmiştir. “</a:t>
            </a:r>
            <a:r>
              <a:rPr lang="tr-TR" dirty="0" err="1"/>
              <a:t>Turret</a:t>
            </a:r>
            <a:r>
              <a:rPr lang="tr-TR" dirty="0"/>
              <a:t> </a:t>
            </a:r>
            <a:r>
              <a:rPr lang="tr-TR" dirty="0" err="1"/>
              <a:t>truck</a:t>
            </a:r>
            <a:r>
              <a:rPr lang="tr-TR" dirty="0"/>
              <a:t>” özelliği sayesinde sadece makine genişliğinde hareket imkânı vardır. Çok yükseklerde çalıştığından “</a:t>
            </a:r>
            <a:r>
              <a:rPr lang="tr-TR" dirty="0" err="1"/>
              <a:t>man-up</a:t>
            </a:r>
            <a:r>
              <a:rPr lang="tr-TR" dirty="0"/>
              <a:t>” sistemiyle operatörde malın </a:t>
            </a:r>
            <a:r>
              <a:rPr lang="tr-TR" dirty="0" err="1"/>
              <a:t>elleçlendiği</a:t>
            </a:r>
            <a:r>
              <a:rPr lang="tr-TR" dirty="0"/>
              <a:t>  seviyelere  kadar  yükselebilir.  Bu  sayede  malın  herhangi  bir  şekilde  hasar görmesi engellenir.  Bu makinelerin bir kısmı ray üzerinde çalışacak şekilde tasarlanmıştır. Böylece malın hasar riski azaltılır.</a:t>
            </a:r>
            <a:endParaRPr lang="en-US" dirty="0"/>
          </a:p>
          <a:p>
            <a:pPr marL="0" indent="0" algn="ctr">
              <a:buNone/>
            </a:pP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5880" r="20264"/>
          <a:stretch/>
        </p:blipFill>
        <p:spPr>
          <a:xfrm>
            <a:off x="7001814" y="294067"/>
            <a:ext cx="5190186" cy="6096000"/>
          </a:xfrm>
          <a:prstGeom prst="rect">
            <a:avLst/>
          </a:prstGeom>
        </p:spPr>
      </p:pic>
    </p:spTree>
    <p:extLst>
      <p:ext uri="{BB962C8B-B14F-4D97-AF65-F5344CB8AC3E}">
        <p14:creationId xmlns:p14="http://schemas.microsoft.com/office/powerpoint/2010/main" val="311481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1.3.2. Depolamanın </a:t>
            </a:r>
            <a:r>
              <a:rPr lang="tr-TR" b="1" dirty="0" smtClean="0"/>
              <a:t>Gereği</a:t>
            </a:r>
            <a:r>
              <a:rPr lang="en-US" dirty="0" smtClean="0"/>
              <a:t/>
            </a:r>
            <a:br>
              <a:rPr lang="en-US" dirty="0" smtClean="0"/>
            </a:br>
            <a:endParaRPr lang="en-US" dirty="0"/>
          </a:p>
        </p:txBody>
      </p:sp>
      <p:sp>
        <p:nvSpPr>
          <p:cNvPr id="3" name="İçerik Yer Tutucusu 2"/>
          <p:cNvSpPr>
            <a:spLocks noGrp="1"/>
          </p:cNvSpPr>
          <p:nvPr>
            <p:ph idx="1"/>
          </p:nvPr>
        </p:nvSpPr>
        <p:spPr/>
        <p:txBody>
          <a:bodyPr>
            <a:normAutofit/>
          </a:bodyPr>
          <a:lstStyle/>
          <a:p>
            <a:r>
              <a:rPr lang="tr-TR" dirty="0"/>
              <a:t>Gereksinim duyularak satın alınan malların bir şekilde saklanması ve satılan malların en kısa sürede teslim edilmesi gerekmektedir. Depolama ile mallar güvenli bir şekilde saklanabilir ve kısa bir sürede teslim edilebilir.</a:t>
            </a:r>
            <a:endParaRPr lang="en-US" dirty="0"/>
          </a:p>
          <a:p>
            <a:r>
              <a:rPr lang="tr-TR" dirty="0"/>
              <a:t> </a:t>
            </a:r>
            <a:r>
              <a:rPr lang="tr-TR" dirty="0" smtClean="0"/>
              <a:t>Herhangi </a:t>
            </a:r>
            <a:r>
              <a:rPr lang="tr-TR" dirty="0"/>
              <a:t>bir ürünün “kalite ve fiyat” dışında önem taşıyan iki özelliği vardır. Bu özellikler “fayda ve bulunabilme” </a:t>
            </a:r>
            <a:r>
              <a:rPr lang="tr-TR" dirty="0" err="1"/>
              <a:t>dir</a:t>
            </a:r>
            <a:r>
              <a:rPr lang="tr-TR" dirty="0"/>
              <a:t>.</a:t>
            </a:r>
            <a:endParaRPr lang="en-US" dirty="0"/>
          </a:p>
          <a:p>
            <a:r>
              <a:rPr lang="tr-TR" dirty="0"/>
              <a:t>Fayda, ürünün istenen hizmeti vermesini sağlayan tasarımı ve yapısı ile belirlenmiştir. Bulunabilme,    ürünün    gerekli    olduğu    yerde    ve    ihtiyaç    duyulduğu    </a:t>
            </a:r>
            <a:r>
              <a:rPr lang="tr-TR" dirty="0" smtClean="0"/>
              <a:t>zaman</a:t>
            </a:r>
            <a:r>
              <a:rPr lang="tr-TR" dirty="0"/>
              <a:t> </a:t>
            </a:r>
            <a:r>
              <a:rPr lang="tr-TR" dirty="0" smtClean="0"/>
              <a:t>bulunabilmesidir</a:t>
            </a:r>
            <a:r>
              <a:rPr lang="tr-TR" dirty="0"/>
              <a:t>.</a:t>
            </a:r>
            <a:endParaRPr lang="en-US" dirty="0"/>
          </a:p>
          <a:p>
            <a:r>
              <a:rPr lang="tr-TR" dirty="0" smtClean="0"/>
              <a:t>Müşteri </a:t>
            </a:r>
            <a:r>
              <a:rPr lang="tr-TR" dirty="0"/>
              <a:t>satın aldığı malı zamanında (istediği zamanda) teslim alabilirse hem faydayı hem de bulunabilirliği satın almış olacaktır. Bir işletme için fayda kadar ürünün bulunabilirliğini sağlamak çok önemlidir.</a:t>
            </a:r>
            <a:endParaRPr lang="en-US" dirty="0"/>
          </a:p>
          <a:p>
            <a:r>
              <a:rPr lang="tr-TR" dirty="0" smtClean="0"/>
              <a:t>Çağdaş </a:t>
            </a:r>
            <a:r>
              <a:rPr lang="tr-TR" dirty="0"/>
              <a:t>lojistik anlayışında müşteri odaklı işletme anlayışı ile hareket etmek zorunluluğundan dolayı eski anlayışın aksine müşteri adına “malın bulunabilirliği ve dolayısıyla depolama üzerinde” çok daha fazla durulmaktadır.</a:t>
            </a:r>
            <a:endParaRPr lang="en-US" dirty="0"/>
          </a:p>
          <a:p>
            <a:r>
              <a:rPr lang="tr-TR" dirty="0" smtClean="0"/>
              <a:t>Günümüzde </a:t>
            </a:r>
            <a:r>
              <a:rPr lang="tr-TR" dirty="0"/>
              <a:t>“malın bulunabilirliği” ve daha da ötesinde “malın istenen özel koşullarda bulunabilirliği” çok önemli bir özellik olarak fayda ile birlikte öne çıkmaktadır.</a:t>
            </a:r>
            <a:endParaRPr lang="en-US" dirty="0"/>
          </a:p>
          <a:p>
            <a:endParaRPr lang="en-US" dirty="0"/>
          </a:p>
        </p:txBody>
      </p:sp>
    </p:spTree>
    <p:extLst>
      <p:ext uri="{BB962C8B-B14F-4D97-AF65-F5344CB8AC3E}">
        <p14:creationId xmlns:p14="http://schemas.microsoft.com/office/powerpoint/2010/main" val="17076979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lgn="ctr">
              <a:buNone/>
            </a:pPr>
            <a:r>
              <a:rPr lang="tr-TR" dirty="0"/>
              <a:t>Tonaj bakımından yukarıdaki anlatılanlardan tamamen farklı olmak üzere konteyner </a:t>
            </a:r>
            <a:r>
              <a:rPr lang="tr-TR" dirty="0" err="1"/>
              <a:t>forkliftleri</a:t>
            </a:r>
            <a:r>
              <a:rPr lang="tr-TR" dirty="0"/>
              <a:t> de mevcuttur.  Bu </a:t>
            </a:r>
            <a:r>
              <a:rPr lang="tr-TR" dirty="0" err="1"/>
              <a:t>forkliftlerin</a:t>
            </a:r>
            <a:r>
              <a:rPr lang="tr-TR" dirty="0"/>
              <a:t> kaldırma kapasitesi her türlü yükseklikte kırk beş tonu karşılamalıdır. Genellikle de konteyner depolarında ve limanlarda kullanılır.</a:t>
            </a:r>
            <a:endParaRPr lang="en-US" dirty="0"/>
          </a:p>
          <a:p>
            <a:pPr marL="0" indent="0" algn="ctr">
              <a:buNone/>
            </a:pPr>
            <a:r>
              <a:rPr lang="tr-TR" dirty="0" smtClean="0"/>
              <a:t>İstif </a:t>
            </a:r>
            <a:r>
              <a:rPr lang="tr-TR" dirty="0"/>
              <a:t>makinelerinin kullanımında işçi ve mal güvenliği için </a:t>
            </a:r>
            <a:r>
              <a:rPr lang="tr-TR" dirty="0" err="1"/>
              <a:t>elleçleme</a:t>
            </a:r>
            <a:r>
              <a:rPr lang="tr-TR" dirty="0"/>
              <a:t> sırasında en üst seviyede emniyet tedbirleri alınmasına yönelik eğitimler devamlı olarak </a:t>
            </a:r>
            <a:r>
              <a:rPr lang="tr-TR" dirty="0" smtClean="0"/>
              <a:t>verilmelidir.</a:t>
            </a:r>
            <a:endParaRPr lang="tr-TR" dirty="0"/>
          </a:p>
          <a:p>
            <a:pPr marL="0" indent="0" algn="ctr">
              <a:buNone/>
            </a:pPr>
            <a:r>
              <a:rPr lang="tr-TR" dirty="0" smtClean="0"/>
              <a:t>Bu </a:t>
            </a:r>
            <a:r>
              <a:rPr lang="tr-TR" dirty="0"/>
              <a:t>işlemde yapılması olası hataların telafisi yoktur. Bu bize özgü bir problem olmayıp dünyanın her yerinde aynı sorun yaşanmaktadır.</a:t>
            </a:r>
            <a:endParaRPr lang="en-US" dirty="0"/>
          </a:p>
          <a:p>
            <a:pPr algn="ctr"/>
            <a:endParaRPr lang="en-US" dirty="0"/>
          </a:p>
        </p:txBody>
      </p:sp>
    </p:spTree>
    <p:extLst>
      <p:ext uri="{BB962C8B-B14F-4D97-AF65-F5344CB8AC3E}">
        <p14:creationId xmlns:p14="http://schemas.microsoft.com/office/powerpoint/2010/main" val="3646784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2.2.2.2. </a:t>
            </a:r>
            <a:r>
              <a:rPr lang="tr-TR" b="1" dirty="0" err="1" smtClean="0"/>
              <a:t>Forkliftler</a:t>
            </a:r>
            <a:endParaRPr lang="en-US" dirty="0"/>
          </a:p>
        </p:txBody>
      </p:sp>
      <p:sp>
        <p:nvSpPr>
          <p:cNvPr id="3" name="İçerik Yer Tutucusu 2"/>
          <p:cNvSpPr>
            <a:spLocks noGrp="1"/>
          </p:cNvSpPr>
          <p:nvPr>
            <p:ph idx="1"/>
          </p:nvPr>
        </p:nvSpPr>
        <p:spPr>
          <a:xfrm>
            <a:off x="952779" y="1996226"/>
            <a:ext cx="4688167" cy="4351337"/>
          </a:xfrm>
        </p:spPr>
        <p:txBody>
          <a:bodyPr/>
          <a:lstStyle/>
          <a:p>
            <a:pPr algn="ctr"/>
            <a:r>
              <a:rPr lang="tr-TR" dirty="0"/>
              <a:t>Lojistik ve depolama için ihtiyaç duyulacak </a:t>
            </a:r>
            <a:r>
              <a:rPr lang="tr-TR" dirty="0" err="1"/>
              <a:t>forklift</a:t>
            </a:r>
            <a:r>
              <a:rPr lang="tr-TR" dirty="0"/>
              <a:t> herkes için farklı olabilir. Uygulama alanına göre modeller farklılık arz edeceği gibi istiflemede, taşımada, depolamada ve sipariş hazırlamada en ekonomik olanını seçmek herkesin hem fikir olduğu bir husustur</a:t>
            </a:r>
            <a:r>
              <a:rPr lang="tr-TR" dirty="0" smtClean="0"/>
              <a:t>.</a:t>
            </a:r>
            <a:endParaRPr lang="tr-TR" dirty="0"/>
          </a:p>
          <a:p>
            <a:pPr algn="ctr"/>
            <a:r>
              <a:rPr lang="tr-TR" dirty="0"/>
              <a:t>Kaldırmak istenen yükseklik, zemin  şartları veya taşıma yapılacak mesafeye göre farklı modeller üretilmiştir.</a:t>
            </a:r>
            <a:endParaRPr lang="en-US" dirty="0"/>
          </a:p>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997" y="1828799"/>
            <a:ext cx="4784516" cy="36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69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2.2.3. </a:t>
            </a:r>
            <a:r>
              <a:rPr lang="tr-TR" b="1" dirty="0" smtClean="0"/>
              <a:t>Paletler</a:t>
            </a:r>
            <a:endParaRPr lang="en-US" dirty="0"/>
          </a:p>
        </p:txBody>
      </p:sp>
      <p:sp>
        <p:nvSpPr>
          <p:cNvPr id="3" name="İçerik Yer Tutucusu 2"/>
          <p:cNvSpPr>
            <a:spLocks noGrp="1"/>
          </p:cNvSpPr>
          <p:nvPr>
            <p:ph idx="1"/>
          </p:nvPr>
        </p:nvSpPr>
        <p:spPr/>
        <p:txBody>
          <a:bodyPr>
            <a:normAutofit/>
          </a:bodyPr>
          <a:lstStyle/>
          <a:p>
            <a:r>
              <a:rPr lang="tr-TR" dirty="0"/>
              <a:t>Paletler plastik, metal veya ahşaptan yapılan taşınabilir alçak platformlardır. Palet malların bir arada tek birim olarak taşınmasını sağlar.</a:t>
            </a:r>
            <a:endParaRPr lang="en-US" dirty="0"/>
          </a:p>
          <a:p>
            <a:r>
              <a:rPr lang="tr-TR" dirty="0" smtClean="0"/>
              <a:t>Paletler</a:t>
            </a:r>
            <a:r>
              <a:rPr lang="tr-TR" dirty="0"/>
              <a:t>,  </a:t>
            </a:r>
            <a:r>
              <a:rPr lang="tr-TR" dirty="0" err="1"/>
              <a:t>forkliftler</a:t>
            </a:r>
            <a:r>
              <a:rPr lang="tr-TR" dirty="0"/>
              <a:t>  gibi  depolamada  kullanılan  yardımcı  araçlardandır.  Doğrudan taşıma yapmaz. Alt kısımlarında yer alan ceplere </a:t>
            </a:r>
            <a:r>
              <a:rPr lang="tr-TR" dirty="0" err="1"/>
              <a:t>forklift</a:t>
            </a:r>
            <a:r>
              <a:rPr lang="tr-TR" dirty="0"/>
              <a:t> çatalları yerleştirilerek taşıma gerçekleştirilir. Paletlerin işlevleri, yüklemenin yapılacağı eşyanın belli boyutlar içinde toplanmasını ve korunmasını sağlamaktan ibarettir. Paletlerin üzerine koyulan yükler malzemenin şekline ve cinsine göre belirli bir düzende yerleştirilebilir.</a:t>
            </a:r>
            <a:endParaRPr lang="en-US" dirty="0"/>
          </a:p>
          <a:p>
            <a:r>
              <a:rPr lang="tr-TR" dirty="0"/>
              <a:t>Yükleme ve boşaltma sırasında insan gücünden ve zamandan tasarruf sağlanması, eşyaları koruyacak ambalaj maliyeti, kayıp ve çalınmalar ile ara terminallerdeki işlemlerin azalması; depolama kapasitesi, dağıtım veriminin ve satışların artması, tesislerin yüksek verimli çalışması, paletlerin depolama sistemlerine getirdiği yararlardır</a:t>
            </a:r>
            <a:r>
              <a:rPr lang="tr-TR" dirty="0" smtClean="0"/>
              <a:t>.</a:t>
            </a:r>
            <a:endParaRPr lang="en-US" dirty="0"/>
          </a:p>
        </p:txBody>
      </p:sp>
    </p:spTree>
    <p:extLst>
      <p:ext uri="{BB962C8B-B14F-4D97-AF65-F5344CB8AC3E}">
        <p14:creationId xmlns:p14="http://schemas.microsoft.com/office/powerpoint/2010/main" val="3630954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2.2.3. Paletler</a:t>
            </a:r>
            <a:endParaRPr lang="en-US" dirty="0"/>
          </a:p>
        </p:txBody>
      </p:sp>
      <p:sp>
        <p:nvSpPr>
          <p:cNvPr id="3" name="İçerik Yer Tutucusu 2"/>
          <p:cNvSpPr>
            <a:spLocks noGrp="1"/>
          </p:cNvSpPr>
          <p:nvPr>
            <p:ph idx="1"/>
          </p:nvPr>
        </p:nvSpPr>
        <p:spPr/>
        <p:txBody>
          <a:bodyPr>
            <a:normAutofit lnSpcReduction="10000"/>
          </a:bodyPr>
          <a:lstStyle/>
          <a:p>
            <a:r>
              <a:rPr lang="tr-TR" dirty="0"/>
              <a:t>Paletler, malların/malzemelerin uygun miktar ve doğru zamanda doğru yere ve uygun maliyetlerle taşınmasında kullanılan ekipmanların başında </a:t>
            </a:r>
            <a:r>
              <a:rPr lang="tr-TR" dirty="0" err="1"/>
              <a:t>gelmektedir.Büyük</a:t>
            </a:r>
            <a:r>
              <a:rPr lang="tr-TR" dirty="0"/>
              <a:t> miktarlarda yük taşımak suretiyle yükleme ve boşaltma zamanlarından ve işçilik maliyetlerinden tasarruf edilmesini sağlayan paletler, aynı zamanda da istifleme için uygun bir platform teşkil etmektedir.</a:t>
            </a:r>
            <a:endParaRPr lang="en-US" dirty="0"/>
          </a:p>
          <a:p>
            <a:r>
              <a:rPr lang="tr-TR" dirty="0"/>
              <a:t> </a:t>
            </a:r>
            <a:r>
              <a:rPr lang="tr-TR" dirty="0" smtClean="0"/>
              <a:t>Her </a:t>
            </a:r>
            <a:r>
              <a:rPr lang="tr-TR" dirty="0"/>
              <a:t>palette, bir üst kademe (top </a:t>
            </a:r>
            <a:r>
              <a:rPr lang="tr-TR" dirty="0" err="1"/>
              <a:t>deck</a:t>
            </a:r>
            <a:r>
              <a:rPr lang="tr-TR" dirty="0"/>
              <a:t>) ve bir alt kademe (</a:t>
            </a:r>
            <a:r>
              <a:rPr lang="tr-TR" dirty="0" err="1"/>
              <a:t>bottom</a:t>
            </a:r>
            <a:r>
              <a:rPr lang="tr-TR" dirty="0"/>
              <a:t> </a:t>
            </a:r>
            <a:r>
              <a:rPr lang="tr-TR" dirty="0" err="1"/>
              <a:t>deck</a:t>
            </a:r>
            <a:r>
              <a:rPr lang="tr-TR" dirty="0"/>
              <a:t>) bulunmaktadır. Kirişler, iki kademeyi birbirinden ayırmaktadır ve kaldırıcı kamyonun çatallarının girişi için açıklık  sağlamaktadır.  Palet  boyutları  belirtilirken  ilk  olarak  uzunluk,  ikinci  olarak  da genişlik belirtilmektedir. Örneğin;1000 mm x 1200 mm</a:t>
            </a:r>
            <a:endParaRPr lang="en-US" dirty="0"/>
          </a:p>
          <a:p>
            <a:r>
              <a:rPr lang="tr-TR" dirty="0" smtClean="0"/>
              <a:t>Paletler</a:t>
            </a:r>
            <a:r>
              <a:rPr lang="tr-TR" dirty="0"/>
              <a:t>, temel olarak iki taraflı (</a:t>
            </a:r>
            <a:r>
              <a:rPr lang="tr-TR" dirty="0" err="1"/>
              <a:t>two-way</a:t>
            </a:r>
            <a:r>
              <a:rPr lang="tr-TR" dirty="0"/>
              <a:t>), dört taraflı (</a:t>
            </a:r>
            <a:r>
              <a:rPr lang="tr-TR" dirty="0" err="1"/>
              <a:t>four-way</a:t>
            </a:r>
            <a:r>
              <a:rPr lang="tr-TR" dirty="0"/>
              <a:t>), tek yüzlü (</a:t>
            </a:r>
            <a:r>
              <a:rPr lang="tr-TR" dirty="0" err="1"/>
              <a:t>single</a:t>
            </a:r>
            <a:r>
              <a:rPr lang="tr-TR" dirty="0"/>
              <a:t>- </a:t>
            </a:r>
            <a:r>
              <a:rPr lang="tr-TR" dirty="0" err="1"/>
              <a:t>faced</a:t>
            </a:r>
            <a:r>
              <a:rPr lang="tr-TR" dirty="0"/>
              <a:t>) veya çift yüzlü (</a:t>
            </a:r>
            <a:r>
              <a:rPr lang="tr-TR" dirty="0" err="1"/>
              <a:t>double-faced</a:t>
            </a:r>
            <a:r>
              <a:rPr lang="tr-TR" dirty="0"/>
              <a:t>) olarak imal edilebilmektedir. Tek yüzlü paletlerin sadece üst kademesi, çift yüzlü paletlerin ise hem üst hem de alt kademeleri bulunmaktadır. Çift   taraflı   paletlerde,   kaldırıcı   kamyon   çatallarının   her   yönden   giriş   yapabilmesi mümkündür.</a:t>
            </a:r>
            <a:endParaRPr lang="en-US" dirty="0"/>
          </a:p>
          <a:p>
            <a:endParaRPr lang="en-US" dirty="0"/>
          </a:p>
        </p:txBody>
      </p:sp>
    </p:spTree>
    <p:extLst>
      <p:ext uri="{BB962C8B-B14F-4D97-AF65-F5344CB8AC3E}">
        <p14:creationId xmlns:p14="http://schemas.microsoft.com/office/powerpoint/2010/main" val="771864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4745" y="231819"/>
            <a:ext cx="9692640" cy="673891"/>
          </a:xfrm>
        </p:spPr>
        <p:txBody>
          <a:bodyPr>
            <a:normAutofit fontScale="90000"/>
          </a:bodyPr>
          <a:lstStyle/>
          <a:p>
            <a:r>
              <a:rPr lang="tr-TR" b="1" dirty="0"/>
              <a:t>2.2.3.1. Palet </a:t>
            </a:r>
            <a:r>
              <a:rPr lang="tr-TR" b="1" dirty="0" smtClean="0"/>
              <a:t>Türleri</a:t>
            </a:r>
            <a:endParaRPr lang="en-US" dirty="0"/>
          </a:p>
        </p:txBody>
      </p:sp>
      <p:sp>
        <p:nvSpPr>
          <p:cNvPr id="3" name="İçerik Yer Tutucusu 2"/>
          <p:cNvSpPr>
            <a:spLocks noGrp="1"/>
          </p:cNvSpPr>
          <p:nvPr>
            <p:ph idx="1"/>
          </p:nvPr>
        </p:nvSpPr>
        <p:spPr>
          <a:xfrm>
            <a:off x="424745" y="1017431"/>
            <a:ext cx="8595360" cy="1236371"/>
          </a:xfrm>
        </p:spPr>
        <p:txBody>
          <a:bodyPr/>
          <a:lstStyle/>
          <a:p>
            <a:r>
              <a:rPr lang="tr-TR" dirty="0"/>
              <a:t>Paletler tasarım olarak ikiye ayrılır: kirişli paletler (</a:t>
            </a:r>
            <a:r>
              <a:rPr lang="tr-TR" dirty="0" err="1"/>
              <a:t>stringer</a:t>
            </a:r>
            <a:r>
              <a:rPr lang="tr-TR" dirty="0"/>
              <a:t> </a:t>
            </a:r>
            <a:r>
              <a:rPr lang="tr-TR" dirty="0" err="1"/>
              <a:t>pallets</a:t>
            </a:r>
            <a:r>
              <a:rPr lang="tr-TR" dirty="0"/>
              <a:t>) ve blok </a:t>
            </a:r>
            <a:r>
              <a:rPr lang="tr-TR" dirty="0" smtClean="0"/>
              <a:t>paletler</a:t>
            </a:r>
            <a:r>
              <a:rPr lang="tr-TR" dirty="0"/>
              <a:t> </a:t>
            </a:r>
            <a:r>
              <a:rPr lang="tr-TR" dirty="0" smtClean="0"/>
              <a:t>(</a:t>
            </a:r>
            <a:r>
              <a:rPr lang="tr-TR" dirty="0" err="1" smtClean="0"/>
              <a:t>block</a:t>
            </a:r>
            <a:r>
              <a:rPr lang="tr-TR" dirty="0" smtClean="0"/>
              <a:t> </a:t>
            </a:r>
            <a:r>
              <a:rPr lang="tr-TR" dirty="0" err="1"/>
              <a:t>pallets</a:t>
            </a:r>
            <a:r>
              <a:rPr lang="tr-TR" dirty="0"/>
              <a:t>)</a:t>
            </a:r>
            <a:endParaRPr lang="en-US" dirty="0"/>
          </a:p>
          <a:p>
            <a:r>
              <a:rPr lang="tr-TR" dirty="0" smtClean="0"/>
              <a:t>Palet </a:t>
            </a:r>
            <a:r>
              <a:rPr lang="tr-TR" dirty="0"/>
              <a:t>türlerine ait bazı örnekleri aşağıda bulabilirsiniz;</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0" y="2253599"/>
            <a:ext cx="2479881" cy="112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612" y="2253033"/>
            <a:ext cx="2588960" cy="112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304" y="2253033"/>
            <a:ext cx="2481577" cy="112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456" y="2253033"/>
            <a:ext cx="2429344" cy="112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0" y="3378252"/>
            <a:ext cx="2331076" cy="646331"/>
          </a:xfrm>
          <a:prstGeom prst="rect">
            <a:avLst/>
          </a:prstGeom>
          <a:noFill/>
        </p:spPr>
        <p:txBody>
          <a:bodyPr wrap="square" rtlCol="0">
            <a:spAutoFit/>
          </a:bodyPr>
          <a:lstStyle/>
          <a:p>
            <a:pPr algn="ctr"/>
            <a:r>
              <a:rPr lang="tr-TR" sz="1200" dirty="0"/>
              <a:t>İki taraflı, çift kademeli, düz, ters çevrilemeyen kirişli paletler</a:t>
            </a:r>
            <a:endParaRPr lang="en-US" sz="1200" dirty="0"/>
          </a:p>
        </p:txBody>
      </p:sp>
      <p:sp>
        <p:nvSpPr>
          <p:cNvPr id="9" name="Metin kutusu 8"/>
          <p:cNvSpPr txBox="1"/>
          <p:nvPr/>
        </p:nvSpPr>
        <p:spPr>
          <a:xfrm>
            <a:off x="2629807" y="3378251"/>
            <a:ext cx="2331076" cy="646331"/>
          </a:xfrm>
          <a:prstGeom prst="rect">
            <a:avLst/>
          </a:prstGeom>
          <a:noFill/>
        </p:spPr>
        <p:txBody>
          <a:bodyPr wrap="square" rtlCol="0">
            <a:spAutoFit/>
          </a:bodyPr>
          <a:lstStyle/>
          <a:p>
            <a:pPr algn="ctr"/>
            <a:r>
              <a:rPr lang="tr-TR" sz="1200" dirty="0"/>
              <a:t>İki taraflı, tek kademeli, düz, ters çevrilemeyen kirişli </a:t>
            </a:r>
            <a:r>
              <a:rPr lang="tr-TR" sz="1200" dirty="0" smtClean="0"/>
              <a:t>paletler</a:t>
            </a:r>
            <a:endParaRPr lang="en-US" sz="1200" dirty="0"/>
          </a:p>
        </p:txBody>
      </p:sp>
      <p:sp>
        <p:nvSpPr>
          <p:cNvPr id="10" name="Metin kutusu 9"/>
          <p:cNvSpPr txBox="1"/>
          <p:nvPr/>
        </p:nvSpPr>
        <p:spPr>
          <a:xfrm>
            <a:off x="5741554" y="3338844"/>
            <a:ext cx="2331076" cy="646331"/>
          </a:xfrm>
          <a:prstGeom prst="rect">
            <a:avLst/>
          </a:prstGeom>
          <a:noFill/>
        </p:spPr>
        <p:txBody>
          <a:bodyPr wrap="square" rtlCol="0">
            <a:spAutoFit/>
          </a:bodyPr>
          <a:lstStyle/>
          <a:p>
            <a:pPr algn="ctr"/>
            <a:r>
              <a:rPr lang="tr-TR" sz="1200" dirty="0" smtClean="0"/>
              <a:t>Dört </a:t>
            </a:r>
            <a:r>
              <a:rPr lang="tr-TR" sz="1200" dirty="0"/>
              <a:t>taraflı, çift kademeli, düz, ters çevrilemeyen kirişli paletler</a:t>
            </a:r>
            <a:endParaRPr lang="en-US" sz="1200" dirty="0"/>
          </a:p>
        </p:txBody>
      </p:sp>
      <p:sp>
        <p:nvSpPr>
          <p:cNvPr id="11" name="Metin kutusu 10"/>
          <p:cNvSpPr txBox="1"/>
          <p:nvPr/>
        </p:nvSpPr>
        <p:spPr>
          <a:xfrm>
            <a:off x="8446612" y="3338843"/>
            <a:ext cx="2331076" cy="461665"/>
          </a:xfrm>
          <a:prstGeom prst="rect">
            <a:avLst/>
          </a:prstGeom>
          <a:noFill/>
        </p:spPr>
        <p:txBody>
          <a:bodyPr wrap="square" rtlCol="0">
            <a:spAutoFit/>
          </a:bodyPr>
          <a:lstStyle/>
          <a:p>
            <a:pPr algn="ctr"/>
            <a:r>
              <a:rPr lang="tr-TR" sz="1200" dirty="0" smtClean="0"/>
              <a:t>İki </a:t>
            </a:r>
            <a:r>
              <a:rPr lang="tr-TR" sz="1200" dirty="0"/>
              <a:t>taraflı, tek kademeli, tek kanatlı kirişli paletler</a:t>
            </a:r>
            <a:endParaRPr lang="en-US" sz="1200"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699" y="4217297"/>
            <a:ext cx="2479881" cy="1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702" y="4024582"/>
            <a:ext cx="2773390" cy="12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8517" y="4024582"/>
            <a:ext cx="2718868" cy="12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p:cNvSpPr txBox="1"/>
          <p:nvPr/>
        </p:nvSpPr>
        <p:spPr>
          <a:xfrm>
            <a:off x="1291101" y="5442803"/>
            <a:ext cx="2331076" cy="646331"/>
          </a:xfrm>
          <a:prstGeom prst="rect">
            <a:avLst/>
          </a:prstGeom>
          <a:noFill/>
        </p:spPr>
        <p:txBody>
          <a:bodyPr wrap="square" rtlCol="0">
            <a:spAutoFit/>
          </a:bodyPr>
          <a:lstStyle/>
          <a:p>
            <a:pPr algn="ctr"/>
            <a:r>
              <a:rPr lang="tr-TR" sz="1200" dirty="0" smtClean="0"/>
              <a:t>İki </a:t>
            </a:r>
            <a:r>
              <a:rPr lang="tr-TR" sz="1200" dirty="0"/>
              <a:t>taraflı, çift kademeli, tek kanatlı, ters çevrilemeyen kirişli paletler</a:t>
            </a:r>
            <a:endParaRPr lang="en-US" sz="1200" dirty="0"/>
          </a:p>
        </p:txBody>
      </p:sp>
      <p:sp>
        <p:nvSpPr>
          <p:cNvPr id="16" name="Metin kutusu 15"/>
          <p:cNvSpPr txBox="1"/>
          <p:nvPr/>
        </p:nvSpPr>
        <p:spPr>
          <a:xfrm>
            <a:off x="4354859" y="5472196"/>
            <a:ext cx="2331076" cy="646331"/>
          </a:xfrm>
          <a:prstGeom prst="rect">
            <a:avLst/>
          </a:prstGeom>
          <a:noFill/>
        </p:spPr>
        <p:txBody>
          <a:bodyPr wrap="square" rtlCol="0">
            <a:spAutoFit/>
          </a:bodyPr>
          <a:lstStyle/>
          <a:p>
            <a:pPr algn="ctr"/>
            <a:r>
              <a:rPr lang="tr-TR" sz="1200" dirty="0" smtClean="0"/>
              <a:t>İki </a:t>
            </a:r>
            <a:r>
              <a:rPr lang="tr-TR" sz="1200" dirty="0"/>
              <a:t>taraflı, çift kademeli, çift kanatlı, ters çevrilebilen kirişli paletler</a:t>
            </a:r>
            <a:endParaRPr lang="en-US" sz="1200" dirty="0"/>
          </a:p>
        </p:txBody>
      </p:sp>
      <p:sp>
        <p:nvSpPr>
          <p:cNvPr id="17" name="Metin kutusu 16"/>
          <p:cNvSpPr txBox="1"/>
          <p:nvPr/>
        </p:nvSpPr>
        <p:spPr>
          <a:xfrm>
            <a:off x="7592413" y="5432789"/>
            <a:ext cx="2331076" cy="646331"/>
          </a:xfrm>
          <a:prstGeom prst="rect">
            <a:avLst/>
          </a:prstGeom>
          <a:noFill/>
        </p:spPr>
        <p:txBody>
          <a:bodyPr wrap="square" rtlCol="0">
            <a:spAutoFit/>
          </a:bodyPr>
          <a:lstStyle/>
          <a:p>
            <a:pPr algn="ctr"/>
            <a:r>
              <a:rPr lang="tr-TR" sz="1200" dirty="0" smtClean="0"/>
              <a:t>Dört </a:t>
            </a:r>
            <a:r>
              <a:rPr lang="tr-TR" sz="1200" dirty="0"/>
              <a:t>taraflı, çift kademeli, düz, ters çevrilemeyen blok paletler</a:t>
            </a:r>
            <a:endParaRPr lang="en-US" sz="1200" dirty="0"/>
          </a:p>
        </p:txBody>
      </p:sp>
    </p:spTree>
    <p:extLst>
      <p:ext uri="{BB962C8B-B14F-4D97-AF65-F5344CB8AC3E}">
        <p14:creationId xmlns:p14="http://schemas.microsoft.com/office/powerpoint/2010/main" val="501069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2.2.3.2. Paletlerin </a:t>
            </a:r>
            <a:r>
              <a:rPr lang="tr-TR" b="1" dirty="0" smtClean="0"/>
              <a:t>Avantajları</a:t>
            </a:r>
            <a:endParaRPr lang="en-US" dirty="0"/>
          </a:p>
        </p:txBody>
      </p:sp>
      <p:sp>
        <p:nvSpPr>
          <p:cNvPr id="3" name="İçerik Yer Tutucusu 2"/>
          <p:cNvSpPr>
            <a:spLocks noGrp="1"/>
          </p:cNvSpPr>
          <p:nvPr>
            <p:ph idx="1"/>
          </p:nvPr>
        </p:nvSpPr>
        <p:spPr/>
        <p:txBody>
          <a:bodyPr>
            <a:normAutofit/>
          </a:bodyPr>
          <a:lstStyle/>
          <a:p>
            <a:r>
              <a:rPr lang="tr-TR" dirty="0"/>
              <a:t>Paletli  taşımacılık  sayesinde  TIR’da  büyük  parçalarda  2  kat,  küçük parçalarda 3 kat mal taşınabilmektedir. Paletli taşımacılık </a:t>
            </a:r>
            <a:r>
              <a:rPr lang="tr-TR" dirty="0" smtClean="0"/>
              <a:t>kullanılmadığı</a:t>
            </a:r>
            <a:r>
              <a:rPr lang="tr-TR" dirty="0"/>
              <a:t> </a:t>
            </a:r>
            <a:r>
              <a:rPr lang="tr-TR" dirty="0" smtClean="0"/>
              <a:t>takdirde</a:t>
            </a:r>
            <a:r>
              <a:rPr lang="tr-TR" dirty="0"/>
              <a:t>, malların zarar görmemesi için üst üste koyulamaması nedeniyle, mal   sevkiyatları   çok   sayıda   TIR   ile   gerçekleştirilmek   zorunda kalınacaktır. Paletli taşımacılıkta ise yükler paletlere paylaştırılabilmekte ve paletler de üstü üste koyulabilmektedir. Böylece, malların nakliyatı için gerekli TIR sayısı da azalmaktadır.</a:t>
            </a:r>
            <a:endParaRPr lang="en-US" dirty="0"/>
          </a:p>
          <a:p>
            <a:r>
              <a:rPr lang="tr-TR" dirty="0" smtClean="0"/>
              <a:t>Palet  </a:t>
            </a:r>
            <a:r>
              <a:rPr lang="tr-TR" dirty="0"/>
              <a:t>kullanılmadan  yapılan  taşımacılıkta,  malların  kaybolmadan  ve dağılmadan  sevk edilebilmesi  için  çok iyi  bir  şekilde  </a:t>
            </a:r>
            <a:r>
              <a:rPr lang="tr-TR" dirty="0" smtClean="0"/>
              <a:t>ambalajlanması</a:t>
            </a:r>
            <a:r>
              <a:rPr lang="tr-TR" dirty="0"/>
              <a:t> </a:t>
            </a:r>
            <a:r>
              <a:rPr lang="tr-TR" dirty="0" smtClean="0"/>
              <a:t>gerekmektedir</a:t>
            </a:r>
            <a:r>
              <a:rPr lang="tr-TR" dirty="0"/>
              <a:t>.  Paletli  taşımacılık  ise  bu  amaçlı  ambalaj  </a:t>
            </a:r>
            <a:r>
              <a:rPr lang="tr-TR" dirty="0" smtClean="0"/>
              <a:t>maliyetlerini</a:t>
            </a:r>
            <a:r>
              <a:rPr lang="tr-TR" dirty="0"/>
              <a:t> </a:t>
            </a:r>
            <a:r>
              <a:rPr lang="tr-TR" dirty="0" smtClean="0"/>
              <a:t>büyük </a:t>
            </a:r>
            <a:r>
              <a:rPr lang="tr-TR" dirty="0"/>
              <a:t>ölçüde ortadan kaldırmaktadır.</a:t>
            </a:r>
            <a:endParaRPr lang="en-US" dirty="0"/>
          </a:p>
          <a:p>
            <a:r>
              <a:rPr lang="tr-TR" dirty="0" smtClean="0"/>
              <a:t>Paletli  </a:t>
            </a:r>
            <a:r>
              <a:rPr lang="tr-TR" dirty="0"/>
              <a:t>taşımacılık  sayesinde,  malların  hasara  uğrama  ve  kaybolma riskleri de büyük ölçüde azalmaktadır. Böylece, firmalar taşıma esnasında ortaya çıkabilecek maddi kayıplardan da kurtulmuş olmaktadır.</a:t>
            </a:r>
            <a:endParaRPr lang="en-US" dirty="0"/>
          </a:p>
        </p:txBody>
      </p:sp>
    </p:spTree>
    <p:extLst>
      <p:ext uri="{BB962C8B-B14F-4D97-AF65-F5344CB8AC3E}">
        <p14:creationId xmlns:p14="http://schemas.microsoft.com/office/powerpoint/2010/main" val="1307744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2.2.3.2. Paletlerin Avantajları</a:t>
            </a:r>
            <a:endParaRPr lang="en-US" dirty="0"/>
          </a:p>
        </p:txBody>
      </p:sp>
      <p:sp>
        <p:nvSpPr>
          <p:cNvPr id="3" name="İçerik Yer Tutucusu 2"/>
          <p:cNvSpPr>
            <a:spLocks noGrp="1"/>
          </p:cNvSpPr>
          <p:nvPr>
            <p:ph idx="1"/>
          </p:nvPr>
        </p:nvSpPr>
        <p:spPr/>
        <p:txBody>
          <a:bodyPr>
            <a:normAutofit fontScale="85000" lnSpcReduction="20000"/>
          </a:bodyPr>
          <a:lstStyle/>
          <a:p>
            <a:r>
              <a:rPr lang="tr-TR" dirty="0"/>
              <a:t>Paletler, işletme içi/dışı taşımacılıkta kullanılmasının yanı sıra, işletme içi depolamada  da  kullanılmaktadır. Böylece, mallar  depolarda bir  </a:t>
            </a:r>
            <a:r>
              <a:rPr lang="tr-TR" dirty="0" smtClean="0"/>
              <a:t>düzen</a:t>
            </a:r>
            <a:r>
              <a:rPr lang="tr-TR" dirty="0"/>
              <a:t> </a:t>
            </a:r>
            <a:r>
              <a:rPr lang="tr-TR" dirty="0" smtClean="0"/>
              <a:t>içinde </a:t>
            </a:r>
            <a:r>
              <a:rPr lang="tr-TR" dirty="0"/>
              <a:t>muhafaza edilebilmekte ve işletme içi malzeme tedariki daha </a:t>
            </a:r>
            <a:r>
              <a:rPr lang="tr-TR" dirty="0" smtClean="0"/>
              <a:t>kolay</a:t>
            </a:r>
            <a:r>
              <a:rPr lang="tr-TR" dirty="0"/>
              <a:t> </a:t>
            </a:r>
            <a:r>
              <a:rPr lang="tr-TR" dirty="0" smtClean="0"/>
              <a:t>ve </a:t>
            </a:r>
            <a:r>
              <a:rPr lang="tr-TR" dirty="0"/>
              <a:t>hızlı bir şekilde gerçekleştirilebilmektedir. Malların paletlerle depolanması, fabrika içindeki boş alanların da kullanılmasını sağlamak suretiyle, depolama maliyetlerini azaltmaktadır. Paletler, fabrika içinde imalat sürecine malzeme sevkiyatında ve imalat içi geçici stok yapılmasında da önemli bir işleve sahiptir.</a:t>
            </a:r>
            <a:endParaRPr lang="en-US" dirty="0"/>
          </a:p>
          <a:p>
            <a:r>
              <a:rPr lang="tr-TR" dirty="0" smtClean="0"/>
              <a:t>Paletli </a:t>
            </a:r>
            <a:r>
              <a:rPr lang="tr-TR" dirty="0"/>
              <a:t>taşımacılık, firmalar için önemli finansal tasarruf sağlamaktadır.</a:t>
            </a:r>
            <a:endParaRPr lang="en-US" dirty="0"/>
          </a:p>
          <a:p>
            <a:r>
              <a:rPr lang="tr-TR" dirty="0"/>
              <a:t>Ayrıca, malların nakliye sırasında daha az hasara uğraması sayesinde kaliteli mal tedarikini de beraberinde getirmektedir.</a:t>
            </a:r>
            <a:endParaRPr lang="en-US" dirty="0"/>
          </a:p>
          <a:p>
            <a:r>
              <a:rPr lang="tr-TR" dirty="0" smtClean="0"/>
              <a:t>Paletli </a:t>
            </a:r>
            <a:r>
              <a:rPr lang="tr-TR" dirty="0"/>
              <a:t>taşımacılık, malların nakliyesi için yapılan ambalajlamayı ortadan kaldırması nedeniyle de kaynak tasarrufu sağlamakta ve böylece </a:t>
            </a:r>
            <a:r>
              <a:rPr lang="tr-TR" dirty="0" smtClean="0"/>
              <a:t>çevreye</a:t>
            </a:r>
            <a:r>
              <a:rPr lang="tr-TR" dirty="0"/>
              <a:t> </a:t>
            </a:r>
            <a:r>
              <a:rPr lang="tr-TR" dirty="0" smtClean="0"/>
              <a:t>verilen </a:t>
            </a:r>
            <a:r>
              <a:rPr lang="tr-TR" dirty="0"/>
              <a:t>zararları da azaltmaktadır.</a:t>
            </a:r>
            <a:endParaRPr lang="en-US" dirty="0"/>
          </a:p>
          <a:p>
            <a:r>
              <a:rPr lang="tr-TR" dirty="0" smtClean="0"/>
              <a:t>Yenilenebilir </a:t>
            </a:r>
            <a:r>
              <a:rPr lang="tr-TR" dirty="0"/>
              <a:t>ham maddelerden imal edilen ahşap paletler, çok sayıda kullanılabilme, onarılabilme ve işlenip yeniden kullanılabilir hâle getirilebilme özelliklerine sahiptir.</a:t>
            </a:r>
            <a:endParaRPr lang="en-US" dirty="0"/>
          </a:p>
          <a:p>
            <a:r>
              <a:rPr lang="tr-TR" dirty="0" smtClean="0"/>
              <a:t>Sabitlik</a:t>
            </a:r>
            <a:r>
              <a:rPr lang="tr-TR" dirty="0"/>
              <a:t>,   dayanıklılık,   fonksiyonellik,   emniyet   ve   maliyet   tasarrufu sağlama, temizlik ve bakım işlemlerinin basitliği ve maliyetinin de düşüklüğü,   müşterinin   istekleri   doğrultusunda   </a:t>
            </a:r>
            <a:r>
              <a:rPr lang="tr-TR" dirty="0" smtClean="0"/>
              <a:t>değişik modellerin kolaylıkla </a:t>
            </a:r>
            <a:r>
              <a:rPr lang="tr-TR" dirty="0"/>
              <a:t>üretilebilmesi, malzeme taşımacılığında ahşap paletlerin </a:t>
            </a:r>
            <a:r>
              <a:rPr lang="tr-TR" dirty="0" smtClean="0"/>
              <a:t>tercih</a:t>
            </a:r>
            <a:r>
              <a:rPr lang="tr-TR" dirty="0"/>
              <a:t> </a:t>
            </a:r>
            <a:r>
              <a:rPr lang="tr-TR" dirty="0" smtClean="0"/>
              <a:t>edilmesindeki </a:t>
            </a:r>
            <a:r>
              <a:rPr lang="tr-TR" dirty="0"/>
              <a:t>başlıca faktörlerdir.</a:t>
            </a:r>
            <a:endParaRPr lang="en-US" dirty="0"/>
          </a:p>
          <a:p>
            <a:endParaRPr lang="en-US" dirty="0"/>
          </a:p>
        </p:txBody>
      </p:sp>
    </p:spTree>
    <p:extLst>
      <p:ext uri="{BB962C8B-B14F-4D97-AF65-F5344CB8AC3E}">
        <p14:creationId xmlns:p14="http://schemas.microsoft.com/office/powerpoint/2010/main" val="1618894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2.2.3.3. Paletli Taşımacılığın </a:t>
            </a:r>
            <a:r>
              <a:rPr lang="tr-TR" b="1" dirty="0" smtClean="0"/>
              <a:t>Dezavantajları</a:t>
            </a:r>
            <a:endParaRPr lang="en-US" dirty="0"/>
          </a:p>
        </p:txBody>
      </p:sp>
      <p:sp>
        <p:nvSpPr>
          <p:cNvPr id="3" name="İçerik Yer Tutucusu 2"/>
          <p:cNvSpPr>
            <a:spLocks noGrp="1"/>
          </p:cNvSpPr>
          <p:nvPr>
            <p:ph idx="1"/>
          </p:nvPr>
        </p:nvSpPr>
        <p:spPr/>
        <p:txBody>
          <a:bodyPr/>
          <a:lstStyle/>
          <a:p>
            <a:r>
              <a:rPr lang="tr-TR" dirty="0" smtClean="0"/>
              <a:t>Taşımacılıkta </a:t>
            </a:r>
            <a:r>
              <a:rPr lang="tr-TR" dirty="0"/>
              <a:t>kullanılacak paletler, firmalar için ek bir maliyet unsurdur.</a:t>
            </a:r>
            <a:endParaRPr lang="en-US" dirty="0"/>
          </a:p>
          <a:p>
            <a:r>
              <a:rPr lang="tr-TR" dirty="0" smtClean="0"/>
              <a:t>Paletli </a:t>
            </a:r>
            <a:r>
              <a:rPr lang="tr-TR" dirty="0"/>
              <a:t>taşımacılıkta TIR sayısında tasarruf sağlanırken, paletlerin üretici firmaya  geri  gönderilmesinde,  karşılıklı  bir  mal  alışverişi  </a:t>
            </a:r>
            <a:r>
              <a:rPr lang="tr-TR" dirty="0" smtClean="0"/>
              <a:t>olmadığı</a:t>
            </a:r>
            <a:r>
              <a:rPr lang="tr-TR" dirty="0"/>
              <a:t> </a:t>
            </a:r>
            <a:r>
              <a:rPr lang="tr-TR" dirty="0" smtClean="0"/>
              <a:t>takdirde</a:t>
            </a:r>
            <a:r>
              <a:rPr lang="tr-TR" dirty="0"/>
              <a:t>, ekstra TIR maliyeti ortaya çıkacaktır.</a:t>
            </a:r>
            <a:endParaRPr lang="en-US" dirty="0"/>
          </a:p>
          <a:p>
            <a:r>
              <a:rPr lang="tr-TR" dirty="0" smtClean="0"/>
              <a:t>Boş  </a:t>
            </a:r>
            <a:r>
              <a:rPr lang="tr-TR" dirty="0"/>
              <a:t>paletlerin  depolanması,  işletme  içinde  ek  alan  gerektirmekte  ve işçilik maliyetlerini de artırmaktadır.</a:t>
            </a:r>
            <a:endParaRPr lang="en-US" dirty="0"/>
          </a:p>
          <a:p>
            <a:r>
              <a:rPr lang="tr-TR" dirty="0" smtClean="0"/>
              <a:t>Paletlerin  </a:t>
            </a:r>
            <a:r>
              <a:rPr lang="tr-TR" dirty="0"/>
              <a:t>belli  aralıklarla  onarılması  ve  temizlenmesi  gerekliliği,  ek işçilik ve maliyet anlamına gelmektedir</a:t>
            </a:r>
            <a:r>
              <a:rPr lang="tr-TR" dirty="0" smtClean="0"/>
              <a:t>.</a:t>
            </a:r>
            <a:endParaRPr lang="en-US" dirty="0"/>
          </a:p>
        </p:txBody>
      </p:sp>
    </p:spTree>
    <p:extLst>
      <p:ext uri="{BB962C8B-B14F-4D97-AF65-F5344CB8AC3E}">
        <p14:creationId xmlns:p14="http://schemas.microsoft.com/office/powerpoint/2010/main" val="32226809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9" y="365760"/>
            <a:ext cx="10477994" cy="1325562"/>
          </a:xfrm>
        </p:spPr>
        <p:txBody>
          <a:bodyPr>
            <a:normAutofit/>
          </a:bodyPr>
          <a:lstStyle/>
          <a:p>
            <a:r>
              <a:rPr lang="tr-TR" b="1" dirty="0"/>
              <a:t>3.ÜRÜN DEPO </a:t>
            </a:r>
            <a:r>
              <a:rPr lang="tr-TR" b="1" dirty="0" smtClean="0"/>
              <a:t>KABUL İŞLEMLERİ</a:t>
            </a:r>
            <a:endParaRPr lang="en-US" dirty="0"/>
          </a:p>
        </p:txBody>
      </p:sp>
      <p:sp>
        <p:nvSpPr>
          <p:cNvPr id="3" name="İçerik Yer Tutucusu 2"/>
          <p:cNvSpPr>
            <a:spLocks noGrp="1"/>
          </p:cNvSpPr>
          <p:nvPr>
            <p:ph idx="1"/>
          </p:nvPr>
        </p:nvSpPr>
        <p:spPr/>
        <p:txBody>
          <a:bodyPr/>
          <a:lstStyle/>
          <a:p>
            <a:r>
              <a:rPr lang="tr-TR" dirty="0"/>
              <a:t>Depoya gelen mallar için ilk olarak etiketler üretilir ve elle mallar üzerine yapıştırılır. </a:t>
            </a:r>
            <a:endParaRPr lang="tr-TR" dirty="0" smtClean="0"/>
          </a:p>
          <a:p>
            <a:r>
              <a:rPr lang="tr-TR" dirty="0" smtClean="0"/>
              <a:t>Uygulamaya </a:t>
            </a:r>
            <a:r>
              <a:rPr lang="tr-TR" dirty="0"/>
              <a:t>uygun barkodu olan mallar için yeniden etiket hazırlayıp </a:t>
            </a:r>
            <a:r>
              <a:rPr lang="tr-TR" dirty="0" smtClean="0"/>
              <a:t>yapıştırmaya</a:t>
            </a:r>
            <a:r>
              <a:rPr lang="tr-TR" dirty="0"/>
              <a:t> </a:t>
            </a:r>
            <a:r>
              <a:rPr lang="tr-TR" dirty="0" smtClean="0"/>
              <a:t>gerek </a:t>
            </a:r>
            <a:r>
              <a:rPr lang="tr-TR" dirty="0"/>
              <a:t>yoktur. Üzerlerindeki barkodlar sistem içinde kullanılır. Geliş yeri, irsaliye </a:t>
            </a:r>
            <a:r>
              <a:rPr lang="tr-TR" dirty="0" smtClean="0"/>
              <a:t>numarası</a:t>
            </a:r>
            <a:r>
              <a:rPr lang="tr-TR" dirty="0"/>
              <a:t> </a:t>
            </a:r>
            <a:r>
              <a:rPr lang="tr-TR" dirty="0" smtClean="0"/>
              <a:t>ve </a:t>
            </a:r>
            <a:r>
              <a:rPr lang="tr-TR" dirty="0"/>
              <a:t>geliş nedeni (satın alma, satış iade, konsinye giriş, vb.) el terminali klavyesinden girilerek mallar üzerindeki barkodlar okutulur ve malların depo girişi tamamlanır.</a:t>
            </a:r>
            <a:endParaRPr lang="en-US" dirty="0"/>
          </a:p>
          <a:p>
            <a:endParaRPr lang="en-US" dirty="0"/>
          </a:p>
        </p:txBody>
      </p:sp>
    </p:spTree>
    <p:extLst>
      <p:ext uri="{BB962C8B-B14F-4D97-AF65-F5344CB8AC3E}">
        <p14:creationId xmlns:p14="http://schemas.microsoft.com/office/powerpoint/2010/main" val="42629452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3990" y="-14568"/>
            <a:ext cx="9692640" cy="1325562"/>
          </a:xfrm>
        </p:spPr>
        <p:txBody>
          <a:bodyPr>
            <a:normAutofit/>
          </a:bodyPr>
          <a:lstStyle/>
          <a:p>
            <a:r>
              <a:rPr lang="tr-TR" sz="3600" dirty="0"/>
              <a:t>Malların depoya girişi şu aşamalarla gerçekleşir</a:t>
            </a:r>
            <a:r>
              <a:rPr lang="tr-TR" sz="3600" dirty="0" smtClean="0"/>
              <a:t>:</a:t>
            </a:r>
            <a:endParaRPr lang="en-US" sz="3600" dirty="0"/>
          </a:p>
        </p:txBody>
      </p:sp>
      <p:sp>
        <p:nvSpPr>
          <p:cNvPr id="3" name="İçerik Yer Tutucusu 2"/>
          <p:cNvSpPr>
            <a:spLocks noGrp="1"/>
          </p:cNvSpPr>
          <p:nvPr>
            <p:ph idx="1"/>
          </p:nvPr>
        </p:nvSpPr>
        <p:spPr>
          <a:xfrm>
            <a:off x="823990" y="1328737"/>
            <a:ext cx="8595360" cy="4351337"/>
          </a:xfrm>
        </p:spPr>
        <p:txBody>
          <a:bodyPr/>
          <a:lstStyle/>
          <a:p>
            <a:r>
              <a:rPr lang="tr-TR" dirty="0"/>
              <a:t>Gelen malın irsaliye ile karşılaştırılması</a:t>
            </a:r>
            <a:endParaRPr lang="en-US" dirty="0"/>
          </a:p>
          <a:p>
            <a:r>
              <a:rPr lang="tr-TR" dirty="0" smtClean="0"/>
              <a:t>Miktarlarının </a:t>
            </a:r>
            <a:r>
              <a:rPr lang="tr-TR" dirty="0"/>
              <a:t>karşılaştırılması</a:t>
            </a:r>
            <a:endParaRPr lang="en-US" dirty="0"/>
          </a:p>
          <a:p>
            <a:r>
              <a:rPr lang="tr-TR" dirty="0" smtClean="0"/>
              <a:t>Hasar </a:t>
            </a:r>
            <a:r>
              <a:rPr lang="tr-TR" dirty="0"/>
              <a:t>olup olmadığının kontrolü ve hasar tespit raporunun yazılması</a:t>
            </a:r>
            <a:endParaRPr lang="en-US" dirty="0"/>
          </a:p>
          <a:p>
            <a:r>
              <a:rPr lang="tr-TR" dirty="0" smtClean="0"/>
              <a:t>Gerekirse </a:t>
            </a:r>
            <a:r>
              <a:rPr lang="tr-TR" dirty="0"/>
              <a:t>gelen malın kalite kontrolünün yapılması</a:t>
            </a: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059" y="3171376"/>
            <a:ext cx="5049599" cy="341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71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1.3.3. Depolamanın Faydaları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Depolama faaliyeti, müşterilere hizmet vermenin yanında üretim maliyetlerinin azaltılmasını da sağlar. Bu nedenle depolama etkili bir müşteri ilişkileri yönetiminin ana unsuru  olduğu  kadar  maliyet  yönetiminin  de  önemli  bir  unsurudur.    Mal  cinsinin  izin vermesi şartıyla “üretimler sipariş esası” yerine uygun değer parti büyüklüğü esasıyla yapılarak en uygun maliyet sağlanabilir.</a:t>
            </a:r>
            <a:endParaRPr lang="en-US" dirty="0"/>
          </a:p>
          <a:p>
            <a:endParaRPr lang="en-US" dirty="0"/>
          </a:p>
        </p:txBody>
      </p:sp>
    </p:spTree>
    <p:extLst>
      <p:ext uri="{BB962C8B-B14F-4D97-AF65-F5344CB8AC3E}">
        <p14:creationId xmlns:p14="http://schemas.microsoft.com/office/powerpoint/2010/main" val="17855381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3.2. Ürün Çeşidine Göre Depo Giriş </a:t>
            </a:r>
            <a:r>
              <a:rPr lang="tr-TR" b="1" dirty="0" smtClean="0"/>
              <a:t>İşlemleri</a:t>
            </a:r>
            <a:endParaRPr lang="en-US" dirty="0"/>
          </a:p>
        </p:txBody>
      </p:sp>
      <p:sp>
        <p:nvSpPr>
          <p:cNvPr id="3" name="İçerik Yer Tutucusu 2"/>
          <p:cNvSpPr>
            <a:spLocks noGrp="1"/>
          </p:cNvSpPr>
          <p:nvPr>
            <p:ph idx="1"/>
          </p:nvPr>
        </p:nvSpPr>
        <p:spPr/>
        <p:txBody>
          <a:bodyPr>
            <a:normAutofit fontScale="92500" lnSpcReduction="10000"/>
          </a:bodyPr>
          <a:lstStyle/>
          <a:p>
            <a:r>
              <a:rPr lang="tr-TR" dirty="0"/>
              <a:t>Ürünler, depo ve ambarlara dört farklı yolla girer:</a:t>
            </a:r>
            <a:endParaRPr lang="en-US" dirty="0"/>
          </a:p>
          <a:p>
            <a:r>
              <a:rPr lang="tr-TR" dirty="0" smtClean="0"/>
              <a:t>Satın </a:t>
            </a:r>
            <a:r>
              <a:rPr lang="tr-TR" dirty="0"/>
              <a:t>alma</a:t>
            </a:r>
            <a:endParaRPr lang="en-US" dirty="0"/>
          </a:p>
          <a:p>
            <a:r>
              <a:rPr lang="tr-TR" dirty="0" smtClean="0"/>
              <a:t>İmalat</a:t>
            </a:r>
            <a:endParaRPr lang="en-US" dirty="0"/>
          </a:p>
          <a:p>
            <a:r>
              <a:rPr lang="tr-TR" dirty="0" smtClean="0"/>
              <a:t>İade</a:t>
            </a:r>
            <a:r>
              <a:rPr lang="tr-TR" dirty="0"/>
              <a:t>, sayım fazlası</a:t>
            </a:r>
            <a:endParaRPr lang="en-US" dirty="0"/>
          </a:p>
          <a:p>
            <a:r>
              <a:rPr lang="tr-TR" dirty="0" smtClean="0"/>
              <a:t>Transfer </a:t>
            </a:r>
            <a:r>
              <a:rPr lang="tr-TR" dirty="0"/>
              <a:t>(nakil)</a:t>
            </a:r>
            <a:endParaRPr lang="en-US" dirty="0"/>
          </a:p>
          <a:p>
            <a:r>
              <a:rPr lang="tr-TR" dirty="0" smtClean="0"/>
              <a:t>Satın </a:t>
            </a:r>
            <a:r>
              <a:rPr lang="tr-TR" dirty="0"/>
              <a:t>alma, imalat ve iade (sayım fazlası vs.) yoluyla depo veya ambara giren ürünlerin girişleri “giriş fişi” düzenlenmek suretiyle yapılır. Transfer yoluyla gelen ürün girişleri ise gönderici birim tarafından alan ambara intikal ettirilen “transfer fişinin nüshaları” aynı zamanda giriş evrakı olup bunlar için ayrıca giriş fişi düzenlenmeden transfer fişlerine giriş sıra numarası ve giriş tarihi verilerek yapılır.</a:t>
            </a:r>
            <a:endParaRPr lang="en-US" dirty="0"/>
          </a:p>
          <a:p>
            <a:r>
              <a:rPr lang="tr-TR" dirty="0"/>
              <a:t/>
            </a:r>
            <a:br>
              <a:rPr lang="tr-TR" dirty="0"/>
            </a:br>
            <a:endParaRPr lang="en-US" dirty="0"/>
          </a:p>
          <a:p>
            <a:endParaRPr lang="en-US" dirty="0"/>
          </a:p>
        </p:txBody>
      </p:sp>
    </p:spTree>
    <p:extLst>
      <p:ext uri="{BB962C8B-B14F-4D97-AF65-F5344CB8AC3E}">
        <p14:creationId xmlns:p14="http://schemas.microsoft.com/office/powerpoint/2010/main" val="24119797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3232" y="133941"/>
            <a:ext cx="9692640" cy="1325562"/>
          </a:xfrm>
        </p:spPr>
        <p:txBody>
          <a:bodyPr>
            <a:normAutofit/>
          </a:bodyPr>
          <a:lstStyle/>
          <a:p>
            <a:r>
              <a:rPr lang="tr-TR" b="1" dirty="0"/>
              <a:t>3.2. Ürün Çeşidine Göre Depo Giriş İşlemleri</a:t>
            </a:r>
            <a:endParaRPr lang="en-US" dirty="0"/>
          </a:p>
        </p:txBody>
      </p:sp>
      <p:sp>
        <p:nvSpPr>
          <p:cNvPr id="3" name="İçerik Yer Tutucusu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98" y="1365419"/>
            <a:ext cx="7196115" cy="498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146997" y="5985531"/>
            <a:ext cx="3155324" cy="369332"/>
          </a:xfrm>
          <a:prstGeom prst="rect">
            <a:avLst/>
          </a:prstGeom>
          <a:noFill/>
        </p:spPr>
        <p:txBody>
          <a:bodyPr wrap="square" rtlCol="0">
            <a:spAutoFit/>
          </a:bodyPr>
          <a:lstStyle/>
          <a:p>
            <a:r>
              <a:rPr lang="tr-TR" b="1" dirty="0"/>
              <a:t>Malzeme giriş fişi</a:t>
            </a:r>
            <a:endParaRPr lang="en-US" dirty="0"/>
          </a:p>
        </p:txBody>
      </p:sp>
    </p:spTree>
    <p:extLst>
      <p:ext uri="{BB962C8B-B14F-4D97-AF65-F5344CB8AC3E}">
        <p14:creationId xmlns:p14="http://schemas.microsoft.com/office/powerpoint/2010/main" val="16720644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1872" y="236971"/>
            <a:ext cx="9692640" cy="1325562"/>
          </a:xfrm>
        </p:spPr>
        <p:txBody>
          <a:bodyPr/>
          <a:lstStyle/>
          <a:p>
            <a:r>
              <a:rPr lang="tr-TR" b="1" dirty="0"/>
              <a:t>3.2.1. Satın Alma</a:t>
            </a:r>
            <a:r>
              <a:rPr lang="en-US" dirty="0"/>
              <a:t/>
            </a:r>
            <a:br>
              <a:rPr lang="en-US" dirty="0"/>
            </a:br>
            <a:endParaRPr lang="en-US" dirty="0"/>
          </a:p>
        </p:txBody>
      </p:sp>
      <p:sp>
        <p:nvSpPr>
          <p:cNvPr id="3" name="İçerik Yer Tutucusu 2"/>
          <p:cNvSpPr>
            <a:spLocks noGrp="1"/>
          </p:cNvSpPr>
          <p:nvPr>
            <p:ph idx="1"/>
          </p:nvPr>
        </p:nvSpPr>
        <p:spPr>
          <a:xfrm>
            <a:off x="1261872" y="1223493"/>
            <a:ext cx="8595360" cy="4351337"/>
          </a:xfrm>
        </p:spPr>
        <p:txBody>
          <a:bodyPr/>
          <a:lstStyle/>
          <a:p>
            <a:r>
              <a:rPr lang="tr-TR" dirty="0"/>
              <a:t>Satın alma suretiyle depo ve ambara giren yedek parça ve malzemenin varsa teknik şartname, sözleşme ve onay belgesinde yer alan şartlara göre muayene komisyonu tarafından usulüne uygun olarak muayeneleri yapılır.</a:t>
            </a:r>
            <a:endParaRPr lang="en-US" dirty="0"/>
          </a:p>
          <a:p>
            <a:r>
              <a:rPr lang="tr-TR" dirty="0" smtClean="0"/>
              <a:t>Muayene </a:t>
            </a:r>
            <a:r>
              <a:rPr lang="tr-TR" dirty="0"/>
              <a:t>komisyonu tarafından kabulleri yapılan ürünler, ambar memuru tarafından muayene raporu ve fatura toplamına göre “giriş fişi” düzenlenmek suretiyle girişleri yapılır.</a:t>
            </a:r>
            <a:endParaRPr lang="en-US" dirty="0"/>
          </a:p>
          <a:p>
            <a:r>
              <a:rPr lang="tr-TR" dirty="0"/>
              <a:t> </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647" y="3399161"/>
            <a:ext cx="5419725" cy="2676525"/>
          </a:xfrm>
          <a:prstGeom prst="rect">
            <a:avLst/>
          </a:prstGeom>
        </p:spPr>
      </p:pic>
    </p:spTree>
    <p:extLst>
      <p:ext uri="{BB962C8B-B14F-4D97-AF65-F5344CB8AC3E}">
        <p14:creationId xmlns:p14="http://schemas.microsoft.com/office/powerpoint/2010/main" val="2910517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3.2.2. </a:t>
            </a:r>
            <a:r>
              <a:rPr lang="tr-TR" b="1" dirty="0" smtClean="0"/>
              <a:t>İmalat</a:t>
            </a:r>
            <a:endParaRPr lang="en-US" dirty="0"/>
          </a:p>
        </p:txBody>
      </p:sp>
      <p:sp>
        <p:nvSpPr>
          <p:cNvPr id="3" name="İçerik Yer Tutucusu 2"/>
          <p:cNvSpPr>
            <a:spLocks noGrp="1"/>
          </p:cNvSpPr>
          <p:nvPr>
            <p:ph idx="1"/>
          </p:nvPr>
        </p:nvSpPr>
        <p:spPr/>
        <p:txBody>
          <a:bodyPr/>
          <a:lstStyle/>
          <a:p>
            <a:r>
              <a:rPr lang="tr-TR" dirty="0"/>
              <a:t>Ürünün atölyede imal edilmesi hâlinde maliyet hesabı yapılmak suretiyle tespit edilecek bedel üzerinden giriş fişi düzenlenerek ambar girişine alınır.</a:t>
            </a:r>
            <a:endParaRPr lang="en-US" dirty="0"/>
          </a:p>
          <a:p>
            <a:r>
              <a:rPr lang="tr-TR" dirty="0"/>
              <a:t> </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111" y="2728118"/>
            <a:ext cx="5885939" cy="3286316"/>
          </a:xfrm>
          <a:prstGeom prst="rect">
            <a:avLst/>
          </a:prstGeom>
        </p:spPr>
      </p:pic>
    </p:spTree>
    <p:extLst>
      <p:ext uri="{BB962C8B-B14F-4D97-AF65-F5344CB8AC3E}">
        <p14:creationId xmlns:p14="http://schemas.microsoft.com/office/powerpoint/2010/main" val="15163830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3.2.3. İade ve Sayım </a:t>
            </a:r>
            <a:r>
              <a:rPr lang="tr-TR" b="1" dirty="0" smtClean="0"/>
              <a:t>Fazlası</a:t>
            </a:r>
            <a:endParaRPr lang="en-US" dirty="0"/>
          </a:p>
        </p:txBody>
      </p:sp>
      <p:sp>
        <p:nvSpPr>
          <p:cNvPr id="3" name="İçerik Yer Tutucusu 2"/>
          <p:cNvSpPr>
            <a:spLocks noGrp="1"/>
          </p:cNvSpPr>
          <p:nvPr>
            <p:ph idx="1"/>
          </p:nvPr>
        </p:nvSpPr>
        <p:spPr/>
        <p:txBody>
          <a:bodyPr/>
          <a:lstStyle/>
          <a:p>
            <a:r>
              <a:rPr lang="tr-TR" dirty="0"/>
              <a:t>Sayım fazlası, kullanımdan artarak iade edilen hibe, bulunma vs. sebeplerle ambara alınması gereken yedek parça ve malzemeler için “giriş kontrol formu” düzenlenerek bu tutanağa istinaden giriş fişi tanzimi ile ambar girişi yapılır</a:t>
            </a:r>
            <a:r>
              <a:rPr lang="tr-TR" dirty="0" smtClean="0"/>
              <a:t>.</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64" y="3202077"/>
            <a:ext cx="6237936" cy="2599140"/>
          </a:xfrm>
          <a:prstGeom prst="rect">
            <a:avLst/>
          </a:prstGeom>
        </p:spPr>
      </p:pic>
    </p:spTree>
    <p:extLst>
      <p:ext uri="{BB962C8B-B14F-4D97-AF65-F5344CB8AC3E}">
        <p14:creationId xmlns:p14="http://schemas.microsoft.com/office/powerpoint/2010/main" val="17849366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4159618" y="5189410"/>
            <a:ext cx="2434365" cy="373487"/>
          </a:xfrm>
        </p:spPr>
        <p:txBody>
          <a:bodyPr>
            <a:normAutofit/>
          </a:bodyPr>
          <a:lstStyle/>
          <a:p>
            <a:pPr marL="0" indent="0" algn="ctr">
              <a:buNone/>
            </a:pPr>
            <a:r>
              <a:rPr lang="tr-TR" sz="1600" b="1" dirty="0"/>
              <a:t>Giriş kontrol formu</a:t>
            </a:r>
            <a:endParaRPr lang="en-US"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85" y="365760"/>
            <a:ext cx="6817734" cy="48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518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3.2.4. Transfer ( Nakil </a:t>
            </a:r>
            <a:r>
              <a:rPr lang="tr-TR" b="1" dirty="0" smtClean="0"/>
              <a:t>)</a:t>
            </a:r>
            <a:endParaRPr lang="en-US" dirty="0"/>
          </a:p>
        </p:txBody>
      </p:sp>
      <p:sp>
        <p:nvSpPr>
          <p:cNvPr id="3" name="İçerik Yer Tutucusu 2"/>
          <p:cNvSpPr>
            <a:spLocks noGrp="1"/>
          </p:cNvSpPr>
          <p:nvPr>
            <p:ph idx="1"/>
          </p:nvPr>
        </p:nvSpPr>
        <p:spPr/>
        <p:txBody>
          <a:bodyPr/>
          <a:lstStyle/>
          <a:p>
            <a:r>
              <a:rPr lang="tr-TR" dirty="0"/>
              <a:t>Başka bir depo veya ambardan transfer edilerek gelen ürünler için transferi yapan birim tarafından, malzemeyi veren ambar vasıtasıyla malzemeyi alan ambara gönderilen, transfer fişinin nüshaları, alan ambar için giriş evrakıdır. Bu fişin içerdiği ürünler için ayrıca giriş fişi düzenlenmez.</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654" y="3031021"/>
            <a:ext cx="5245994" cy="3685311"/>
          </a:xfrm>
          <a:prstGeom prst="rect">
            <a:avLst/>
          </a:prstGeom>
        </p:spPr>
      </p:pic>
    </p:spTree>
    <p:extLst>
      <p:ext uri="{BB962C8B-B14F-4D97-AF65-F5344CB8AC3E}">
        <p14:creationId xmlns:p14="http://schemas.microsoft.com/office/powerpoint/2010/main" val="15559405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3.3. El Terminali ve </a:t>
            </a:r>
            <a:r>
              <a:rPr lang="tr-TR" b="1" dirty="0" err="1"/>
              <a:t>Elleçleme</a:t>
            </a:r>
            <a:r>
              <a:rPr lang="tr-TR" b="1" dirty="0"/>
              <a:t> Yöntemi İle Ürün </a:t>
            </a:r>
            <a:r>
              <a:rPr lang="tr-TR" b="1" dirty="0" smtClean="0"/>
              <a:t>Girişi</a:t>
            </a:r>
            <a:endParaRPr lang="en-US" dirty="0"/>
          </a:p>
        </p:txBody>
      </p:sp>
      <p:sp>
        <p:nvSpPr>
          <p:cNvPr id="3" name="İçerik Yer Tutucusu 2"/>
          <p:cNvSpPr>
            <a:spLocks noGrp="1"/>
          </p:cNvSpPr>
          <p:nvPr>
            <p:ph idx="1"/>
          </p:nvPr>
        </p:nvSpPr>
        <p:spPr/>
        <p:txBody>
          <a:bodyPr/>
          <a:lstStyle/>
          <a:p>
            <a:r>
              <a:rPr lang="tr-TR" dirty="0"/>
              <a:t>El terminali, ürün kabulü, raf sayımı, depo sayımı, toplu sevkiyat (toptan satışlar), rafta alım siparişi oluşturma, rafta fiyat kontrolü için kullanılabilir. El terminallerinin kullanılması otomasyon içinde verimliliği artırır, işlemler sırasında insan kaynaklı oluşabilecek hataları en aza indirir, yeni personel için daha az eğitim gerekir.</a:t>
            </a:r>
            <a:endParaRPr lang="en-US" dirty="0"/>
          </a:p>
          <a:p>
            <a:r>
              <a:rPr lang="tr-TR" dirty="0" smtClean="0"/>
              <a:t>Günlük </a:t>
            </a:r>
            <a:r>
              <a:rPr lang="tr-TR" dirty="0"/>
              <a:t>olarak siparişler el terminalleri üzerine aktarılarak mal kabul esnasında, mal fazlası gelen ürünleri reddetme veya </a:t>
            </a:r>
            <a:r>
              <a:rPr lang="tr-TR" dirty="0" smtClean="0"/>
              <a:t>bozuk/defolu </a:t>
            </a:r>
            <a:r>
              <a:rPr lang="tr-TR" dirty="0"/>
              <a:t>gelen ürünleri iade etme işlemleri yapılabilir.  Sistem,  kurulumunda  oluşturulan  yetkilendirme  çerçevesinde,  </a:t>
            </a:r>
            <a:r>
              <a:rPr lang="tr-TR" dirty="0" smtClean="0"/>
              <a:t>mal fazlası </a:t>
            </a:r>
            <a:r>
              <a:rPr lang="tr-TR" dirty="0"/>
              <a:t>ürünleri kabul edebilir.</a:t>
            </a:r>
            <a:endParaRPr lang="en-US" dirty="0"/>
          </a:p>
          <a:p>
            <a:r>
              <a:rPr lang="tr-TR" dirty="0"/>
              <a:t/>
            </a:r>
            <a:br>
              <a:rPr lang="tr-TR" dirty="0"/>
            </a:br>
            <a:endParaRPr lang="en-US" dirty="0"/>
          </a:p>
        </p:txBody>
      </p:sp>
    </p:spTree>
    <p:extLst>
      <p:ext uri="{BB962C8B-B14F-4D97-AF65-F5344CB8AC3E}">
        <p14:creationId xmlns:p14="http://schemas.microsoft.com/office/powerpoint/2010/main" val="36151292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3825025" y="6362163"/>
            <a:ext cx="2957848" cy="334851"/>
          </a:xfrm>
          <a:solidFill>
            <a:schemeClr val="accent1">
              <a:lumMod val="40000"/>
              <a:lumOff val="60000"/>
            </a:schemeClr>
          </a:solidFill>
        </p:spPr>
        <p:txBody>
          <a:bodyPr>
            <a:normAutofit fontScale="92500" lnSpcReduction="20000"/>
          </a:bodyPr>
          <a:lstStyle/>
          <a:p>
            <a:pPr marL="0" indent="0" algn="ctr">
              <a:buNone/>
            </a:pPr>
            <a:r>
              <a:rPr lang="tr-TR" b="1" dirty="0"/>
              <a:t>El terminali işlevleri</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342" y="4763"/>
            <a:ext cx="8327214"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6507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 El Terminali ve </a:t>
            </a:r>
            <a:r>
              <a:rPr lang="tr-TR" b="1" dirty="0" err="1"/>
              <a:t>Elleçleme</a:t>
            </a:r>
            <a:r>
              <a:rPr lang="tr-TR" b="1" dirty="0"/>
              <a:t> Yöntemi İle Ürün Girişi</a:t>
            </a:r>
            <a:endParaRPr lang="en-US" dirty="0"/>
          </a:p>
        </p:txBody>
      </p:sp>
      <p:sp>
        <p:nvSpPr>
          <p:cNvPr id="3" name="İçerik Yer Tutucusu 2"/>
          <p:cNvSpPr>
            <a:spLocks noGrp="1"/>
          </p:cNvSpPr>
          <p:nvPr>
            <p:ph idx="1"/>
          </p:nvPr>
        </p:nvSpPr>
        <p:spPr/>
        <p:txBody>
          <a:bodyPr>
            <a:normAutofit/>
          </a:bodyPr>
          <a:lstStyle/>
          <a:p>
            <a:r>
              <a:rPr lang="tr-TR" dirty="0"/>
              <a:t>Depo giriş ve çıkışlarında ürünler irsaliye kayıtlarına göre işlem görmektedir. Ancak irsaliyede sevk edilecek ürünlerin seri numaraları bulunmamaktadır. Bu numaralar ürünlerin üzerinde </a:t>
            </a:r>
            <a:r>
              <a:rPr lang="tr-TR" dirty="0" err="1"/>
              <a:t>barkodlu</a:t>
            </a:r>
            <a:r>
              <a:rPr lang="tr-TR" dirty="0"/>
              <a:t> hâlde üretici firmalar tarafından yapıştırılmış etiketlerde durmaktadır.</a:t>
            </a:r>
            <a:endParaRPr lang="en-US" dirty="0"/>
          </a:p>
          <a:p>
            <a:r>
              <a:rPr lang="tr-TR" dirty="0" smtClean="0"/>
              <a:t>Depo </a:t>
            </a:r>
            <a:r>
              <a:rPr lang="tr-TR" dirty="0"/>
              <a:t>işlemleri yapılırken bu numaraların sisteme kaydı ciddi bir problem oluşturmaktadır.</a:t>
            </a:r>
            <a:endParaRPr lang="en-US" dirty="0"/>
          </a:p>
          <a:p>
            <a:r>
              <a:rPr lang="tr-TR" dirty="0" smtClean="0"/>
              <a:t>Depo </a:t>
            </a:r>
            <a:r>
              <a:rPr lang="tr-TR" dirty="0"/>
              <a:t>görevlisi, gelen irsaliyenin numarasını el terminaline yazar. Bu irsaliye ile gelen ürünlerden birinin barkodunu el terminali sayesinde okutarak bunun irsaliyede  bildirilen miktarını sisteme yazar. El terminali, yazılan miktar kadar seri numarasını kullanıcının barkodları okutarak girmesini sağlar. Kullanıcının belirtilen miktardan fazla veya eksik seri numarası girmesi, sistemin kullanıcıyı uyarmasına neden olur. Bu şekilde sevkiyat miktarı irsaliye ile kontrol edilir ve sevkiyatı yapılan ürünlerin seri numaraları sistem tarafından kayda geçer</a:t>
            </a:r>
            <a:r>
              <a:rPr lang="tr-TR" dirty="0" smtClean="0"/>
              <a:t>.</a:t>
            </a:r>
            <a:endParaRPr lang="en-US" dirty="0"/>
          </a:p>
        </p:txBody>
      </p:sp>
    </p:spTree>
    <p:extLst>
      <p:ext uri="{BB962C8B-B14F-4D97-AF65-F5344CB8AC3E}">
        <p14:creationId xmlns:p14="http://schemas.microsoft.com/office/powerpoint/2010/main" val="38887897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440</TotalTime>
  <Words>8259</Words>
  <Application>Microsoft Office PowerPoint</Application>
  <PresentationFormat>Özel</PresentationFormat>
  <Paragraphs>578</Paragraphs>
  <Slides>122</Slides>
  <Notes>1</Notes>
  <HiddenSlides>0</HiddenSlides>
  <MMClips>0</MMClips>
  <ScaleCrop>false</ScaleCrop>
  <HeadingPairs>
    <vt:vector size="4" baseType="variant">
      <vt:variant>
        <vt:lpstr>Tema</vt:lpstr>
      </vt:variant>
      <vt:variant>
        <vt:i4>2</vt:i4>
      </vt:variant>
      <vt:variant>
        <vt:lpstr>Slayt Başlıkları</vt:lpstr>
      </vt:variant>
      <vt:variant>
        <vt:i4>122</vt:i4>
      </vt:variant>
    </vt:vector>
  </HeadingPairs>
  <TitlesOfParts>
    <vt:vector size="124" baseType="lpstr">
      <vt:lpstr>Açılar</vt:lpstr>
      <vt:lpstr>Üst Düzey</vt:lpstr>
      <vt:lpstr>      Bu proje Avrupa Birliği ve Türkiye Cumhuriyeti tarafından finanse edilmektedir. </vt:lpstr>
      <vt:lpstr>DEPO İŞLEMLERİ </vt:lpstr>
      <vt:lpstr>1. DEPO KAVRAMI VE TÜRLERİ </vt:lpstr>
      <vt:lpstr>1.2. Depo İşlemleri </vt:lpstr>
      <vt:lpstr>Genel hatlarıyla depoda yapılan işlemler şunlardır;</vt:lpstr>
      <vt:lpstr>Genel hatlarıyla depoda yapılan işlemler şunlardır;</vt:lpstr>
      <vt:lpstr>1.3. Depolamanın Tanımı, Gereği ve Faydaları - 1.3.1. Depolama</vt:lpstr>
      <vt:lpstr>1.3.2. Depolamanın Gereği </vt:lpstr>
      <vt:lpstr>1.3.3. Depolamanın Faydaları </vt:lpstr>
      <vt:lpstr>Depolamanın faydaları genel olarak sıralanırsa şu liste ortaya çıkacaktır:</vt:lpstr>
      <vt:lpstr>1.3.4. Depolamanın Gerekli Olduğu Durumlar</vt:lpstr>
      <vt:lpstr>1.3.5. Bir Maliyet Unsuru Olarak Depolama</vt:lpstr>
      <vt:lpstr>1.4. Depo İş Süreçleri </vt:lpstr>
      <vt:lpstr>PowerPoint Sunusu</vt:lpstr>
      <vt:lpstr>PowerPoint Sunusu</vt:lpstr>
      <vt:lpstr>PowerPoint Sunusu</vt:lpstr>
      <vt:lpstr>1.4.1. Lojistik Firmalar ve Depolama Süreci</vt:lpstr>
      <vt:lpstr>1.4.1. Lojistik Firmalar ve Depolama Süreci</vt:lpstr>
      <vt:lpstr>1.4.1. Lojistik Firmalar ve Depolama Süreci</vt:lpstr>
      <vt:lpstr>PowerPoint Sunusu</vt:lpstr>
      <vt:lpstr>1.5. Depolamanın İşletme İçindeki Yeri ve Diğer Bölümlerle Olan İlişkileri</vt:lpstr>
      <vt:lpstr>1.5.1. Geleneksel Anlayış ve Gelişmeler</vt:lpstr>
      <vt:lpstr>1.5.1. Geleneksel Anlayış ve Gelişmeler</vt:lpstr>
      <vt:lpstr>1.5.1. Geleneksel Anlayış ve Gelişmeler</vt:lpstr>
      <vt:lpstr>1.5.1. Geleneksel Anlayış ve Gelişmeler</vt:lpstr>
      <vt:lpstr>1.5.1. Geleneksel Anlayış ve Gelişmeler</vt:lpstr>
      <vt:lpstr>1.5.1. Geleneksel Anlayış ve Gelişmeler</vt:lpstr>
      <vt:lpstr>1.5.1. Geleneksel Anlayış ve Gelişmeler</vt:lpstr>
      <vt:lpstr>PowerPoint Sunusu</vt:lpstr>
      <vt:lpstr>1.5.1. Geleneksel Anlayış ve Gelişmeler</vt:lpstr>
      <vt:lpstr>1.5.1. Geleneksel Anlayış ve Gelişmeler</vt:lpstr>
      <vt:lpstr>1.5.1. Geleneksel Anlayış ve Gelişmeler</vt:lpstr>
      <vt:lpstr>1.5.1. Geleneksel Anlayış ve Gelişmeler</vt:lpstr>
      <vt:lpstr>1.6. Stok Yönetimi Yapmak -1.6.1. Stok Planı</vt:lpstr>
      <vt:lpstr>1.6.2. Stok Maliyeti </vt:lpstr>
      <vt:lpstr>PowerPoint Sunusu</vt:lpstr>
      <vt:lpstr>PowerPoint Sunusu</vt:lpstr>
      <vt:lpstr>PowerPoint Sunusu</vt:lpstr>
      <vt:lpstr>1.6.3. Stok Devir Hızı </vt:lpstr>
      <vt:lpstr>1.7. Lojistik ve Disiplini Sağlamak -1.7.1. İç Organizasyon</vt:lpstr>
      <vt:lpstr>PowerPoint Sunusu</vt:lpstr>
      <vt:lpstr>PowerPoint Sunusu</vt:lpstr>
      <vt:lpstr>PowerPoint Sunusu</vt:lpstr>
      <vt:lpstr>PowerPoint Sunusu</vt:lpstr>
      <vt:lpstr>PowerPoint Sunusu</vt:lpstr>
      <vt:lpstr>2. DEPODA GEREKLİ DONANIMIN BELİRLENMESİ</vt:lpstr>
      <vt:lpstr>2.1. Ambalaj ve Önemi</vt:lpstr>
      <vt:lpstr>2.2. Depolamada Kullanılan Araçlar</vt:lpstr>
      <vt:lpstr>2.2.1. Raf Sistemleri -2.2.1.1 Sırt-Sırta Raf Sistemi</vt:lpstr>
      <vt:lpstr>PowerPoint Sunusu</vt:lpstr>
      <vt:lpstr>PowerPoint Sunusu</vt:lpstr>
      <vt:lpstr>PowerPoint Sunusu</vt:lpstr>
      <vt:lpstr>2.2.1.2. Kayar Raf Sistemi</vt:lpstr>
      <vt:lpstr>2.2.1.2. Kayar Raf Sistemi</vt:lpstr>
      <vt:lpstr>PowerPoint Sunusu</vt:lpstr>
      <vt:lpstr>PowerPoint Sunusu</vt:lpstr>
      <vt:lpstr>Kayar raf kullanımının avantajları şunlardır:</vt:lpstr>
      <vt:lpstr>2.2.1.3. Hareketli Raf Sistemi</vt:lpstr>
      <vt:lpstr>2.2.1.3. Hareketli Raf Sistemi</vt:lpstr>
      <vt:lpstr>2.2.1.4. Dar Koridor-Yüksek Raf Sistemi</vt:lpstr>
      <vt:lpstr>2.2.1.4. Dar Koridor-Yüksek Raf Sistemi</vt:lpstr>
      <vt:lpstr>2.2.1.5. Drive-İn Palet Yerleştirme Sistemi (İçine Girilebilen Raf Sistemi)</vt:lpstr>
      <vt:lpstr>Drive-in Sistemlerin Avantajları</vt:lpstr>
      <vt:lpstr>2.2.1.6. Kombine Raf Uygulamaları</vt:lpstr>
      <vt:lpstr>2.2.1.7. Giydirme- Yüksek Kayar Raf Sistemi</vt:lpstr>
      <vt:lpstr>Avantajları</vt:lpstr>
      <vt:lpstr>2.2.1.8. Çekmecede Depolama</vt:lpstr>
      <vt:lpstr>PowerPoint Sunusu</vt:lpstr>
      <vt:lpstr>PowerPoint Sunusu</vt:lpstr>
      <vt:lpstr>PowerPoint Sunusu</vt:lpstr>
      <vt:lpstr>Çekmeceli depolama ;</vt:lpstr>
      <vt:lpstr>Hangi sistem kullanılırsa kullanılsın aşağıdakiler akılda tutulmalıdır. </vt:lpstr>
      <vt:lpstr>2.2.1.9. Diğer Uygulamalar</vt:lpstr>
      <vt:lpstr>2.2.1.9. Diğer Uygulamalar</vt:lpstr>
      <vt:lpstr>2.2.1.9. Diğer Uygulamalar</vt:lpstr>
      <vt:lpstr>2.2.2. İstifleme Makineleri</vt:lpstr>
      <vt:lpstr>2.2.2.1. Transpaletler </vt:lpstr>
      <vt:lpstr>PowerPoint Sunusu</vt:lpstr>
      <vt:lpstr>PowerPoint Sunusu</vt:lpstr>
      <vt:lpstr>PowerPoint Sunusu</vt:lpstr>
      <vt:lpstr>2.2.2.2. Forkliftler</vt:lpstr>
      <vt:lpstr>2.2.3. Paletler</vt:lpstr>
      <vt:lpstr>2.2.3. Paletler</vt:lpstr>
      <vt:lpstr>2.2.3.1. Palet Türleri</vt:lpstr>
      <vt:lpstr>2.2.3.2. Paletlerin Avantajları</vt:lpstr>
      <vt:lpstr>2.2.3.2. Paletlerin Avantajları</vt:lpstr>
      <vt:lpstr>2.2.3.3. Paletli Taşımacılığın Dezavantajları</vt:lpstr>
      <vt:lpstr>3.ÜRÜN DEPO KABUL İŞLEMLERİ</vt:lpstr>
      <vt:lpstr>Malların depoya girişi şu aşamalarla gerçekleşir:</vt:lpstr>
      <vt:lpstr>3.2. Ürün Çeşidine Göre Depo Giriş İşlemleri</vt:lpstr>
      <vt:lpstr>3.2. Ürün Çeşidine Göre Depo Giriş İşlemleri</vt:lpstr>
      <vt:lpstr>3.2.1. Satın Alma </vt:lpstr>
      <vt:lpstr>3.2.2. İmalat</vt:lpstr>
      <vt:lpstr>3.2.3. İade ve Sayım Fazlası</vt:lpstr>
      <vt:lpstr>PowerPoint Sunusu</vt:lpstr>
      <vt:lpstr>3.2.4. Transfer ( Nakil )</vt:lpstr>
      <vt:lpstr>3.3. El Terminali ve Elleçleme Yöntemi İle Ürün Girişi</vt:lpstr>
      <vt:lpstr>PowerPoint Sunusu</vt:lpstr>
      <vt:lpstr>3.3. El Terminali ve Elleçleme Yöntemi İle Ürün Girişi</vt:lpstr>
      <vt:lpstr>3.3. El Terminali ve Elleçleme Yöntemi İle Ürün Girişi</vt:lpstr>
      <vt:lpstr>3.4. Bilgisayar (Bilgi) Sistemi İle Ürün Girişi</vt:lpstr>
      <vt:lpstr>PowerPoint Sunusu</vt:lpstr>
      <vt:lpstr>PowerPoint Sunusu</vt:lpstr>
      <vt:lpstr>PowerPoint Sunusu</vt:lpstr>
      <vt:lpstr>4. TESLİM VE TESELLÜM İŞLEMLERİ</vt:lpstr>
      <vt:lpstr>4.1. Teslim İşlemleri</vt:lpstr>
      <vt:lpstr>4.1.1. Teslimat</vt:lpstr>
      <vt:lpstr>PowerPoint Sunusu</vt:lpstr>
      <vt:lpstr>4.1.2. Numune Alma </vt:lpstr>
      <vt:lpstr>4.1.3. Muayene</vt:lpstr>
      <vt:lpstr>4.1.4. Tesellüm </vt:lpstr>
      <vt:lpstr>5. ADRESLEME </vt:lpstr>
      <vt:lpstr>5.1. Ürün Tanımlama </vt:lpstr>
      <vt:lpstr>5.2.Adres Tanımlama ( Eşleştirme ) </vt:lpstr>
      <vt:lpstr>Ürün üzerindeki ürünlerin stok takip özelliğine göre:</vt:lpstr>
      <vt:lpstr>Eşleştirme işlemi sırasında aşağıdaki kontroller yapılır:</vt:lpstr>
      <vt:lpstr>5.3. Ürün Giriş</vt:lpstr>
      <vt:lpstr>Adresleme yapılırken aşağıdakilere dikkat edilmelidir.</vt:lpstr>
      <vt:lpstr>Uygun şartları sağlayan adresler şunlardır:</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 İŞLEMLERİ</dc:title>
  <dc:creator>Kaan KÜÇÜKERDEM</dc:creator>
  <cp:lastModifiedBy>Bilal Keskin</cp:lastModifiedBy>
  <cp:revision>38</cp:revision>
  <dcterms:created xsi:type="dcterms:W3CDTF">2016-03-10T14:37:20Z</dcterms:created>
  <dcterms:modified xsi:type="dcterms:W3CDTF">2016-04-24T07:52:55Z</dcterms:modified>
</cp:coreProperties>
</file>